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7" r:id="rId10"/>
    <p:sldId id="268" r:id="rId11"/>
    <p:sldId id="273" r:id="rId12"/>
    <p:sldId id="274" r:id="rId13"/>
    <p:sldId id="329" r:id="rId14"/>
    <p:sldId id="275" r:id="rId15"/>
    <p:sldId id="280" r:id="rId16"/>
    <p:sldId id="282" r:id="rId17"/>
    <p:sldId id="283" r:id="rId18"/>
    <p:sldId id="284" r:id="rId19"/>
    <p:sldId id="286" r:id="rId20"/>
    <p:sldId id="288" r:id="rId21"/>
    <p:sldId id="291" r:id="rId22"/>
    <p:sldId id="292" r:id="rId23"/>
    <p:sldId id="293" r:id="rId24"/>
    <p:sldId id="294" r:id="rId25"/>
    <p:sldId id="295" r:id="rId26"/>
    <p:sldId id="299" r:id="rId27"/>
    <p:sldId id="300" r:id="rId28"/>
    <p:sldId id="331" r:id="rId29"/>
    <p:sldId id="301" r:id="rId30"/>
    <p:sldId id="302" r:id="rId31"/>
    <p:sldId id="298" r:id="rId32"/>
    <p:sldId id="297" r:id="rId33"/>
    <p:sldId id="303" r:id="rId34"/>
    <p:sldId id="305" r:id="rId35"/>
    <p:sldId id="306" r:id="rId36"/>
    <p:sldId id="307" r:id="rId37"/>
    <p:sldId id="310" r:id="rId38"/>
    <p:sldId id="330" r:id="rId39"/>
    <p:sldId id="312" r:id="rId40"/>
    <p:sldId id="317" r:id="rId41"/>
    <p:sldId id="326" r:id="rId42"/>
  </p:sldIdLst>
  <p:sldSz cx="12192000" cy="6858000"/>
  <p:notesSz cx="6858000" cy="9144000"/>
  <p:photoAlbum layout="2pic" frame="frameStyle2"/>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DBAFF8-2719-451E-AB72-E61AB9E9987F}"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238188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BAFF8-2719-451E-AB72-E61AB9E9987F}"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179587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BAFF8-2719-451E-AB72-E61AB9E9987F}"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232374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BAFF8-2719-451E-AB72-E61AB9E9987F}"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425324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DBAFF8-2719-451E-AB72-E61AB9E9987F}"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3831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DBAFF8-2719-451E-AB72-E61AB9E9987F}"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332360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DBAFF8-2719-451E-AB72-E61AB9E9987F}"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213605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DBAFF8-2719-451E-AB72-E61AB9E9987F}"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167152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BAFF8-2719-451E-AB72-E61AB9E9987F}"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383252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DBAFF8-2719-451E-AB72-E61AB9E9987F}"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163768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DBAFF8-2719-451E-AB72-E61AB9E9987F}"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32664-4AB2-4DBD-B691-9D64324DB25B}" type="slidenum">
              <a:rPr lang="en-US" smtClean="0"/>
              <a:t>‹#›</a:t>
            </a:fld>
            <a:endParaRPr lang="en-US"/>
          </a:p>
        </p:txBody>
      </p:sp>
    </p:spTree>
    <p:extLst>
      <p:ext uri="{BB962C8B-B14F-4D97-AF65-F5344CB8AC3E}">
        <p14:creationId xmlns:p14="http://schemas.microsoft.com/office/powerpoint/2010/main" val="179123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BAFF8-2719-451E-AB72-E61AB9E9987F}"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32664-4AB2-4DBD-B691-9D64324DB25B}" type="slidenum">
              <a:rPr lang="en-US" smtClean="0"/>
              <a:t>‹#›</a:t>
            </a:fld>
            <a:endParaRPr lang="en-US"/>
          </a:p>
        </p:txBody>
      </p:sp>
    </p:spTree>
    <p:extLst>
      <p:ext uri="{BB962C8B-B14F-4D97-AF65-F5344CB8AC3E}">
        <p14:creationId xmlns:p14="http://schemas.microsoft.com/office/powerpoint/2010/main" val="9134841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help.edublogs.org/set-up-my-class/"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tinyurl.com/blogpagesandposts"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hyperlink" Target="http://warc.calpoly.edu/accessibility/508indepth/alternate.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4540"/>
            <a:ext cx="9144000" cy="2387600"/>
          </a:xfrm>
        </p:spPr>
        <p:txBody>
          <a:bodyPr>
            <a:normAutofit fontScale="90000"/>
          </a:bodyPr>
          <a:lstStyle/>
          <a:p>
            <a:r>
              <a:rPr lang="en-US" dirty="0" smtClean="0"/>
              <a:t>Creating Your First Blog</a:t>
            </a:r>
            <a:br>
              <a:rPr lang="en-US" dirty="0" smtClean="0"/>
            </a:br>
            <a:r>
              <a:rPr lang="en-US" sz="3600" dirty="0" smtClean="0"/>
              <a:t>using</a:t>
            </a:r>
            <a:r>
              <a:rPr lang="en-US" dirty="0" smtClean="0"/>
              <a:t/>
            </a:r>
            <a:br>
              <a:rPr lang="en-US" dirty="0" smtClean="0"/>
            </a:br>
            <a:r>
              <a:rPr lang="en-US" sz="5400" dirty="0" smtClean="0"/>
              <a:t>CampusPress</a:t>
            </a:r>
            <a:br>
              <a:rPr lang="en-US" sz="5400" dirty="0" smtClean="0"/>
            </a:br>
            <a:r>
              <a:rPr lang="en-US" sz="5400" dirty="0" smtClean="0"/>
              <a:t/>
            </a:r>
            <a:br>
              <a:rPr lang="en-US" sz="5400" dirty="0" smtClean="0"/>
            </a:br>
            <a:endParaRPr lang="en-US" sz="5400" dirty="0"/>
          </a:p>
        </p:txBody>
      </p:sp>
      <p:sp>
        <p:nvSpPr>
          <p:cNvPr id="3" name="Subtitle 2"/>
          <p:cNvSpPr>
            <a:spLocks noGrp="1"/>
          </p:cNvSpPr>
          <p:nvPr>
            <p:ph type="subTitle" idx="1"/>
          </p:nvPr>
        </p:nvSpPr>
        <p:spPr>
          <a:xfrm>
            <a:off x="1524000" y="4484076"/>
            <a:ext cx="9144000" cy="773723"/>
          </a:xfrm>
        </p:spPr>
        <p:txBody>
          <a:bodyPr>
            <a:normAutofit fontScale="92500" lnSpcReduction="10000"/>
          </a:bodyPr>
          <a:lstStyle/>
          <a:p>
            <a:endParaRPr lang="en-US" dirty="0" smtClean="0"/>
          </a:p>
          <a:p>
            <a:r>
              <a:rPr lang="en-US" dirty="0" smtClean="0"/>
              <a:t>A step-by-step walkthrough</a:t>
            </a:r>
            <a:endParaRPr lang="en-US" dirty="0"/>
          </a:p>
        </p:txBody>
      </p:sp>
      <p:pic>
        <p:nvPicPr>
          <p:cNvPr id="4" name="Picture 3"/>
          <p:cNvPicPr>
            <a:picLocks noChangeAspect="1"/>
          </p:cNvPicPr>
          <p:nvPr/>
        </p:nvPicPr>
        <p:blipFill>
          <a:blip r:embed="rId2"/>
          <a:stretch>
            <a:fillRect/>
          </a:stretch>
        </p:blipFill>
        <p:spPr>
          <a:xfrm>
            <a:off x="2967037" y="3098186"/>
            <a:ext cx="6257925" cy="1400175"/>
          </a:xfrm>
          <a:prstGeom prst="rect">
            <a:avLst/>
          </a:prstGeom>
        </p:spPr>
      </p:pic>
    </p:spTree>
    <p:extLst>
      <p:ext uri="{BB962C8B-B14F-4D97-AF65-F5344CB8AC3E}">
        <p14:creationId xmlns:p14="http://schemas.microsoft.com/office/powerpoint/2010/main" val="131361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9.37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1292469"/>
            <a:ext cx="5638800" cy="684213"/>
          </a:xfrm>
          <a:prstGeom prst="roundRect">
            <a:avLst>
              <a:gd name="adj" fmla="val 6500"/>
            </a:avLst>
          </a:prstGeom>
        </p:spPr>
      </p:pic>
      <p:sp>
        <p:nvSpPr>
          <p:cNvPr id="3" name="Rectangle 2"/>
          <p:cNvSpPr/>
          <p:nvPr isPhoto="1"/>
        </p:nvSpPr>
        <p:spPr>
          <a:xfrm>
            <a:off x="6210300" y="720968"/>
            <a:ext cx="5638800" cy="5108331"/>
          </a:xfrm>
          <a:prstGeom prst="rect">
            <a:avLst/>
          </a:prstGeom>
          <a:noFill/>
          <a:ln>
            <a:noFill/>
          </a:ln>
        </p:spPr>
        <p:txBody>
          <a:bodyPr anchor="ctr">
            <a:normAutofit/>
          </a:bodyPr>
          <a:lstStyle/>
          <a:p>
            <a:pPr algn="l"/>
            <a:r>
              <a:rPr lang="en-US" sz="3200" dirty="0" smtClean="0"/>
              <a:t>Once you have entered your blog name and title and agreed to the terms of service, click </a:t>
            </a:r>
            <a:r>
              <a:rPr lang="en-US" sz="3200" i="1" dirty="0" smtClean="0"/>
              <a:t>Create Site</a:t>
            </a:r>
            <a:r>
              <a:rPr lang="en-US" sz="3200" dirty="0" smtClean="0"/>
              <a:t>.</a:t>
            </a:r>
          </a:p>
          <a:p>
            <a:pPr algn="l"/>
            <a:endParaRPr lang="en-US" sz="3200" dirty="0" smtClean="0"/>
          </a:p>
          <a:p>
            <a:pPr algn="l"/>
            <a:endParaRPr lang="en-US" sz="3200" dirty="0" smtClean="0"/>
          </a:p>
          <a:p>
            <a:pPr algn="l"/>
            <a:r>
              <a:rPr lang="en-US" sz="3200" dirty="0" smtClean="0"/>
              <a:t>A confirmation will appear with your blog name.  Click on your blog name to enter your blog and begin customizing it.</a:t>
            </a:r>
            <a:endParaRPr lang="en-US" sz="3200" dirty="0"/>
          </a:p>
          <a:p>
            <a:pPr algn="l"/>
            <a:endParaRPr lang="en-US" sz="3200" dirty="0"/>
          </a:p>
        </p:txBody>
      </p:sp>
      <p:pic>
        <p:nvPicPr>
          <p:cNvPr id="4" name="Picture 3" descr="Screen Shot 2017-11-29 at 10.40.45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42900" y="3726840"/>
            <a:ext cx="5638800" cy="1512887"/>
          </a:xfrm>
          <a:prstGeom prst="roundRect">
            <a:avLst>
              <a:gd name="adj" fmla="val 6500"/>
            </a:avLst>
          </a:prstGeom>
        </p:spPr>
      </p:pic>
    </p:spTree>
    <p:extLst>
      <p:ext uri="{BB962C8B-B14F-4D97-AF65-F5344CB8AC3E}">
        <p14:creationId xmlns:p14="http://schemas.microsoft.com/office/powerpoint/2010/main" val="157058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43.20 AM"/>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51693" y="375383"/>
            <a:ext cx="5638800" cy="4032250"/>
          </a:xfrm>
          <a:prstGeom prst="roundRect">
            <a:avLst>
              <a:gd name="adj" fmla="val 6500"/>
            </a:avLst>
          </a:prstGeom>
        </p:spPr>
      </p:pic>
      <p:sp>
        <p:nvSpPr>
          <p:cNvPr id="3" name="Rectangle 2"/>
          <p:cNvSpPr/>
          <p:nvPr isPhoto="1"/>
        </p:nvSpPr>
        <p:spPr>
          <a:xfrm>
            <a:off x="6210300" y="457200"/>
            <a:ext cx="5638800" cy="3385038"/>
          </a:xfrm>
          <a:prstGeom prst="rect">
            <a:avLst/>
          </a:prstGeom>
          <a:noFill/>
          <a:ln>
            <a:noFill/>
          </a:ln>
        </p:spPr>
        <p:txBody>
          <a:bodyPr anchor="ctr">
            <a:normAutofit/>
          </a:bodyPr>
          <a:lstStyle/>
          <a:p>
            <a:pPr algn="l"/>
            <a:r>
              <a:rPr lang="en-US" sz="3200" dirty="0" smtClean="0"/>
              <a:t>Your newly created blog will appear with a default layout.</a:t>
            </a:r>
          </a:p>
          <a:p>
            <a:pPr algn="l"/>
            <a:endParaRPr lang="en-US" sz="3200" dirty="0"/>
          </a:p>
          <a:p>
            <a:pPr algn="l"/>
            <a:r>
              <a:rPr lang="en-US" sz="3200" dirty="0" smtClean="0"/>
              <a:t>You’ll notice a generic </a:t>
            </a:r>
            <a:r>
              <a:rPr lang="en-US" sz="3200" i="1" dirty="0" smtClean="0"/>
              <a:t>Hello</a:t>
            </a:r>
            <a:r>
              <a:rPr lang="en-US" sz="3200" dirty="0" smtClean="0"/>
              <a:t> post has already been placed on your blog automatically.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760" y="4434010"/>
            <a:ext cx="3233371" cy="2042544"/>
          </a:xfrm>
          <a:prstGeom prst="rect">
            <a:avLst/>
          </a:prstGeom>
        </p:spPr>
      </p:pic>
      <p:sp>
        <p:nvSpPr>
          <p:cNvPr id="5" name="Rectangle 4"/>
          <p:cNvSpPr/>
          <p:nvPr/>
        </p:nvSpPr>
        <p:spPr>
          <a:xfrm>
            <a:off x="6210300" y="4336756"/>
            <a:ext cx="5518638" cy="1569660"/>
          </a:xfrm>
          <a:prstGeom prst="rect">
            <a:avLst/>
          </a:prstGeom>
        </p:spPr>
        <p:txBody>
          <a:bodyPr wrap="square">
            <a:spAutoFit/>
          </a:bodyPr>
          <a:lstStyle/>
          <a:p>
            <a:r>
              <a:rPr lang="en-US" sz="3200" dirty="0"/>
              <a:t>To access your site in the future once you login, click on </a:t>
            </a:r>
            <a:r>
              <a:rPr lang="en-US" sz="3200" i="1" dirty="0"/>
              <a:t>My Sites </a:t>
            </a:r>
            <a:r>
              <a:rPr lang="en-US" sz="3200" dirty="0"/>
              <a:t>in the top left corner.</a:t>
            </a:r>
            <a:endParaRPr lang="en-US" sz="3200" dirty="0"/>
          </a:p>
        </p:txBody>
      </p:sp>
    </p:spTree>
    <p:extLst>
      <p:ext uri="{BB962C8B-B14F-4D97-AF65-F5344CB8AC3E}">
        <p14:creationId xmlns:p14="http://schemas.microsoft.com/office/powerpoint/2010/main" val="295944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44.16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63799"/>
          <a:stretch/>
        </p:blipFill>
        <p:spPr>
          <a:xfrm>
            <a:off x="3761644" y="2573460"/>
            <a:ext cx="2041280" cy="40322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The main functions of managing your blog are found within the drop-down menu of </a:t>
            </a:r>
            <a:r>
              <a:rPr lang="en-US" sz="3200" i="1" dirty="0" smtClean="0"/>
              <a:t>My Sites</a:t>
            </a:r>
            <a:r>
              <a:rPr lang="en-US" sz="3200" dirty="0" smtClean="0"/>
              <a:t>.</a:t>
            </a:r>
          </a:p>
          <a:p>
            <a:pPr algn="l"/>
            <a:endParaRPr lang="en-US" sz="3200" dirty="0"/>
          </a:p>
          <a:p>
            <a:pPr algn="l"/>
            <a:r>
              <a:rPr lang="en-US" sz="3200" dirty="0" smtClean="0"/>
              <a:t>Begin by clicking on Dashboard, which reveals a menu of tools on the left.</a:t>
            </a:r>
          </a:p>
          <a:p>
            <a:pPr algn="l"/>
            <a:endParaRPr lang="en-US" sz="3200" dirty="0"/>
          </a:p>
          <a:p>
            <a:pPr algn="l"/>
            <a:r>
              <a:rPr lang="en-US" sz="3200" dirty="0" smtClean="0"/>
              <a:t>You can begin by editing the generic Hello post, by choosing </a:t>
            </a:r>
            <a:r>
              <a:rPr lang="en-US" sz="3200" i="1" dirty="0" smtClean="0"/>
              <a:t>Posts</a:t>
            </a:r>
            <a:r>
              <a:rPr lang="en-US" sz="3200" dirty="0" smtClean="0"/>
              <a:t> and selecting this post.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553" y="457200"/>
            <a:ext cx="3233371" cy="2042544"/>
          </a:xfrm>
          <a:prstGeom prst="rect">
            <a:avLst/>
          </a:prstGeom>
        </p:spPr>
      </p:pic>
    </p:spTree>
    <p:extLst>
      <p:ext uri="{BB962C8B-B14F-4D97-AF65-F5344CB8AC3E}">
        <p14:creationId xmlns:p14="http://schemas.microsoft.com/office/powerpoint/2010/main" val="365779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44.16 AM"/>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06266" y="1412875"/>
            <a:ext cx="5638800" cy="40322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Replace the title and content of the generic </a:t>
            </a:r>
            <a:r>
              <a:rPr lang="en-US" sz="3200" i="1" dirty="0" smtClean="0"/>
              <a:t>Hello</a:t>
            </a:r>
            <a:r>
              <a:rPr lang="en-US" sz="3200" dirty="0" smtClean="0"/>
              <a:t> post.</a:t>
            </a:r>
          </a:p>
          <a:p>
            <a:pPr algn="l"/>
            <a:endParaRPr lang="en-US" sz="3200" dirty="0"/>
          </a:p>
          <a:p>
            <a:pPr algn="l"/>
            <a:r>
              <a:rPr lang="en-US" sz="3200" dirty="0" smtClean="0"/>
              <a:t>Notice that the post’s permalink URL says “hello-world” and will also need to be edited to match your new entry by clicking the edit button next to the link.</a:t>
            </a:r>
            <a:endParaRPr lang="en-US" sz="3200" dirty="0"/>
          </a:p>
        </p:txBody>
      </p:sp>
    </p:spTree>
    <p:extLst>
      <p:ext uri="{BB962C8B-B14F-4D97-AF65-F5344CB8AC3E}">
        <p14:creationId xmlns:p14="http://schemas.microsoft.com/office/powerpoint/2010/main" val="357197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45.08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0878"/>
          <a:stretch/>
        </p:blipFill>
        <p:spPr>
          <a:xfrm>
            <a:off x="290146" y="378069"/>
            <a:ext cx="5638800" cy="2787162"/>
          </a:xfrm>
          <a:prstGeom prst="roundRect">
            <a:avLst>
              <a:gd name="adj" fmla="val 6500"/>
            </a:avLst>
          </a:prstGeom>
        </p:spPr>
      </p:pic>
      <p:sp>
        <p:nvSpPr>
          <p:cNvPr id="3" name="Rectangle 2"/>
          <p:cNvSpPr/>
          <p:nvPr isPhoto="1"/>
        </p:nvSpPr>
        <p:spPr>
          <a:xfrm>
            <a:off x="6210300" y="509954"/>
            <a:ext cx="5527360" cy="2180491"/>
          </a:xfrm>
          <a:prstGeom prst="rect">
            <a:avLst/>
          </a:prstGeom>
          <a:noFill/>
          <a:ln>
            <a:noFill/>
          </a:ln>
        </p:spPr>
        <p:txBody>
          <a:bodyPr anchor="ctr">
            <a:normAutofit/>
          </a:bodyPr>
          <a:lstStyle/>
          <a:p>
            <a:pPr algn="l"/>
            <a:r>
              <a:rPr lang="en-US" sz="3200" dirty="0" smtClean="0"/>
              <a:t>You can preview your new post by clicking the </a:t>
            </a:r>
            <a:r>
              <a:rPr lang="en-US" sz="3200" i="1" dirty="0" smtClean="0"/>
              <a:t>Preview Changes </a:t>
            </a:r>
            <a:r>
              <a:rPr lang="en-US" sz="3200" dirty="0" smtClean="0"/>
              <a:t>button on the right.</a:t>
            </a:r>
            <a:endParaRPr lang="en-US" sz="3200" dirty="0"/>
          </a:p>
          <a:p>
            <a:pPr algn="l"/>
            <a:endParaRPr lang="en-US" sz="3200" dirty="0"/>
          </a:p>
        </p:txBody>
      </p:sp>
      <p:pic>
        <p:nvPicPr>
          <p:cNvPr id="4" name="Picture 3" descr="Screen Shot 2017-11-29 at 10.45.16 AM"/>
          <p:cNvPicPr>
            <a:picLocks noGrp="1" noChangeAspect="1"/>
          </p:cNvPicPr>
          <p:nvPr isPhoto="1"/>
        </p:nvPicPr>
        <p:blipFill rotWithShape="1">
          <a:blip r:embed="rId3">
            <a:lum/>
            <a:extLst>
              <a:ext uri="{28A0092B-C50C-407E-A947-70E740481C1C}">
                <a14:useLocalDpi xmlns:a14="http://schemas.microsoft.com/office/drawing/2010/main" val="0"/>
              </a:ext>
            </a:extLst>
          </a:blip>
          <a:srcRect b="32122"/>
          <a:stretch/>
        </p:blipFill>
        <p:spPr>
          <a:xfrm>
            <a:off x="1705708" y="3429000"/>
            <a:ext cx="4035669" cy="1502301"/>
          </a:xfrm>
          <a:prstGeom prst="roundRect">
            <a:avLst>
              <a:gd name="adj" fmla="val 6500"/>
            </a:avLst>
          </a:prstGeom>
        </p:spPr>
      </p:pic>
      <p:pic>
        <p:nvPicPr>
          <p:cNvPr id="5" name="Picture 4" descr="Screen Shot 2017-11-29 at 11.06.45 AM"/>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2054469" y="5195070"/>
            <a:ext cx="3686908" cy="1335882"/>
          </a:xfrm>
          <a:prstGeom prst="roundRect">
            <a:avLst>
              <a:gd name="adj" fmla="val 6500"/>
            </a:avLst>
          </a:prstGeom>
        </p:spPr>
      </p:pic>
      <p:sp>
        <p:nvSpPr>
          <p:cNvPr id="6" name="Rectangle 5"/>
          <p:cNvSpPr/>
          <p:nvPr/>
        </p:nvSpPr>
        <p:spPr>
          <a:xfrm>
            <a:off x="6210300" y="5077489"/>
            <a:ext cx="5409573" cy="1323439"/>
          </a:xfrm>
          <a:prstGeom prst="rect">
            <a:avLst/>
          </a:prstGeom>
        </p:spPr>
        <p:txBody>
          <a:bodyPr wrap="square">
            <a:spAutoFit/>
          </a:bodyPr>
          <a:lstStyle/>
          <a:p>
            <a:r>
              <a:rPr lang="en-US" sz="1600" dirty="0"/>
              <a:t>If you accidentally try to navigate away from a page before clicking </a:t>
            </a:r>
            <a:r>
              <a:rPr lang="en-US" sz="1600" i="1" dirty="0" smtClean="0"/>
              <a:t>Update</a:t>
            </a:r>
            <a:r>
              <a:rPr lang="en-US" sz="1600" dirty="0" smtClean="0"/>
              <a:t> </a:t>
            </a:r>
            <a:r>
              <a:rPr lang="en-US" sz="1600" dirty="0"/>
              <a:t>or </a:t>
            </a:r>
            <a:r>
              <a:rPr lang="en-US" sz="1600" i="1" dirty="0"/>
              <a:t>Publish</a:t>
            </a:r>
            <a:r>
              <a:rPr lang="en-US" sz="1600" dirty="0"/>
              <a:t>, this message will appear to confirm your intent to navigate away without saving the changes</a:t>
            </a:r>
            <a:r>
              <a:rPr lang="en-US" sz="1600" dirty="0" smtClean="0"/>
              <a:t>.  Be sure to click </a:t>
            </a:r>
            <a:r>
              <a:rPr lang="en-US" sz="1600" i="1" dirty="0" smtClean="0"/>
              <a:t>Stay</a:t>
            </a:r>
            <a:r>
              <a:rPr lang="en-US" sz="1600" dirty="0" smtClean="0"/>
              <a:t> and click </a:t>
            </a:r>
            <a:r>
              <a:rPr lang="en-US" sz="1600" i="1" dirty="0" smtClean="0"/>
              <a:t>Update</a:t>
            </a:r>
            <a:r>
              <a:rPr lang="en-US" sz="1600" dirty="0" smtClean="0"/>
              <a:t> or </a:t>
            </a:r>
            <a:r>
              <a:rPr lang="en-US" sz="1600" i="1" dirty="0" smtClean="0"/>
              <a:t>Publish</a:t>
            </a:r>
            <a:r>
              <a:rPr lang="en-US" sz="1600" dirty="0" smtClean="0"/>
              <a:t> before navigating away.</a:t>
            </a:r>
            <a:endParaRPr lang="en-US" sz="1600" dirty="0"/>
          </a:p>
        </p:txBody>
      </p:sp>
      <p:sp>
        <p:nvSpPr>
          <p:cNvPr id="7" name="Rectangle 6"/>
          <p:cNvSpPr/>
          <p:nvPr/>
        </p:nvSpPr>
        <p:spPr>
          <a:xfrm>
            <a:off x="6210300" y="3354085"/>
            <a:ext cx="5527360" cy="1569660"/>
          </a:xfrm>
          <a:prstGeom prst="rect">
            <a:avLst/>
          </a:prstGeom>
        </p:spPr>
        <p:txBody>
          <a:bodyPr wrap="square">
            <a:spAutoFit/>
          </a:bodyPr>
          <a:lstStyle/>
          <a:p>
            <a:r>
              <a:rPr lang="en-US" sz="3200" dirty="0"/>
              <a:t>In order for your new post to take effect, you must click </a:t>
            </a:r>
            <a:r>
              <a:rPr lang="en-US" sz="3200" i="1" dirty="0"/>
              <a:t>Update</a:t>
            </a:r>
            <a:r>
              <a:rPr lang="en-US" sz="3200" dirty="0"/>
              <a:t> on the right.</a:t>
            </a:r>
          </a:p>
        </p:txBody>
      </p:sp>
    </p:spTree>
    <p:extLst>
      <p:ext uri="{BB962C8B-B14F-4D97-AF65-F5344CB8AC3E}">
        <p14:creationId xmlns:p14="http://schemas.microsoft.com/office/powerpoint/2010/main" val="126654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46.57 AM"/>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78070" y="425449"/>
            <a:ext cx="5638800" cy="4032250"/>
          </a:xfrm>
          <a:prstGeom prst="roundRect">
            <a:avLst>
              <a:gd name="adj" fmla="val 6500"/>
            </a:avLst>
          </a:prstGeom>
        </p:spPr>
      </p:pic>
      <p:sp>
        <p:nvSpPr>
          <p:cNvPr id="3" name="Rectangle 2"/>
          <p:cNvSpPr/>
          <p:nvPr isPhoto="1"/>
        </p:nvSpPr>
        <p:spPr>
          <a:xfrm>
            <a:off x="6210300" y="457200"/>
            <a:ext cx="5638800" cy="2751992"/>
          </a:xfrm>
          <a:prstGeom prst="rect">
            <a:avLst/>
          </a:prstGeom>
          <a:noFill/>
          <a:ln>
            <a:noFill/>
          </a:ln>
        </p:spPr>
        <p:txBody>
          <a:bodyPr anchor="ctr">
            <a:normAutofit/>
          </a:bodyPr>
          <a:lstStyle/>
          <a:p>
            <a:pPr algn="l"/>
            <a:r>
              <a:rPr lang="en-US" sz="3200" dirty="0" smtClean="0"/>
              <a:t>Preview your blog with your revised initial post.  You’ll notice there is also an auto-generated reply.  </a:t>
            </a:r>
            <a:r>
              <a:rPr lang="en-US" sz="3200" i="1" dirty="0" smtClean="0"/>
              <a:t>We’ll address that later.</a:t>
            </a:r>
            <a:endParaRPr lang="en-US" sz="3200" i="1" dirty="0"/>
          </a:p>
        </p:txBody>
      </p:sp>
      <p:sp>
        <p:nvSpPr>
          <p:cNvPr id="4" name="Rectangle 3"/>
          <p:cNvSpPr/>
          <p:nvPr isPhoto="1"/>
        </p:nvSpPr>
        <p:spPr>
          <a:xfrm>
            <a:off x="6210300" y="4393464"/>
            <a:ext cx="5638800" cy="1312743"/>
          </a:xfrm>
          <a:prstGeom prst="rect">
            <a:avLst/>
          </a:prstGeom>
          <a:noFill/>
          <a:ln>
            <a:noFill/>
          </a:ln>
        </p:spPr>
        <p:txBody>
          <a:bodyPr anchor="ctr">
            <a:normAutofit/>
          </a:bodyPr>
          <a:lstStyle/>
          <a:p>
            <a:pPr algn="l"/>
            <a:r>
              <a:rPr lang="en-US" sz="3200" dirty="0" smtClean="0"/>
              <a:t>Return to the dashboard to begin customizing your blog.</a:t>
            </a:r>
            <a:endParaRPr lang="en-US" sz="3200" dirty="0"/>
          </a:p>
        </p:txBody>
      </p:sp>
      <p:pic>
        <p:nvPicPr>
          <p:cNvPr id="5" name="Picture 4" descr="Screen Shot 2017-11-29 at 10.47.08 AM"/>
          <p:cNvPicPr>
            <a:picLocks noGrp="1" noChangeAspect="1"/>
          </p:cNvPicPr>
          <p:nvPr isPhoto="1"/>
        </p:nvPicPr>
        <p:blipFill rotWithShape="1">
          <a:blip r:embed="rId3">
            <a:lum/>
            <a:extLst>
              <a:ext uri="{28A0092B-C50C-407E-A947-70E740481C1C}">
                <a14:useLocalDpi xmlns:a14="http://schemas.microsoft.com/office/drawing/2010/main" val="0"/>
              </a:ext>
            </a:extLst>
          </a:blip>
          <a:srcRect b="18714"/>
          <a:stretch/>
        </p:blipFill>
        <p:spPr>
          <a:xfrm>
            <a:off x="568570" y="4393464"/>
            <a:ext cx="5257800" cy="1884241"/>
          </a:xfrm>
          <a:prstGeom prst="roundRect">
            <a:avLst>
              <a:gd name="adj" fmla="val 6500"/>
            </a:avLst>
          </a:prstGeom>
        </p:spPr>
      </p:pic>
    </p:spTree>
    <p:extLst>
      <p:ext uri="{BB962C8B-B14F-4D97-AF65-F5344CB8AC3E}">
        <p14:creationId xmlns:p14="http://schemas.microsoft.com/office/powerpoint/2010/main" val="243872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47.26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27027"/>
          <a:stretch/>
        </p:blipFill>
        <p:spPr>
          <a:xfrm>
            <a:off x="1846385" y="1412875"/>
            <a:ext cx="4114800" cy="40322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When you view the dashboard, you’ll see recent posts on other blogs within the LCPS blog community, some stats regarding your use of CampusPress, and a search tool.</a:t>
            </a:r>
            <a:endParaRPr lang="en-US" sz="3200" dirty="0"/>
          </a:p>
        </p:txBody>
      </p:sp>
      <p:pic>
        <p:nvPicPr>
          <p:cNvPr id="4" name="Picture 3" descr="Screen Shot 2017-11-29 at 10.58.34 AM"/>
          <p:cNvPicPr>
            <a:picLocks noGrp="1" noChangeAspect="1"/>
          </p:cNvPicPr>
          <p:nvPr isPhoto="1"/>
        </p:nvPicPr>
        <p:blipFill rotWithShape="1">
          <a:blip r:embed="rId3">
            <a:lum/>
            <a:extLst>
              <a:ext uri="{28A0092B-C50C-407E-A947-70E740481C1C}">
                <a14:useLocalDpi xmlns:a14="http://schemas.microsoft.com/office/drawing/2010/main" val="0"/>
              </a:ext>
            </a:extLst>
          </a:blip>
          <a:srcRect r="46558"/>
          <a:stretch/>
        </p:blipFill>
        <p:spPr>
          <a:xfrm>
            <a:off x="492981" y="457200"/>
            <a:ext cx="1274274" cy="5943600"/>
          </a:xfrm>
          <a:prstGeom prst="roundRect">
            <a:avLst>
              <a:gd name="adj" fmla="val 6500"/>
            </a:avLst>
          </a:prstGeom>
        </p:spPr>
      </p:pic>
    </p:spTree>
    <p:extLst>
      <p:ext uri="{BB962C8B-B14F-4D97-AF65-F5344CB8AC3E}">
        <p14:creationId xmlns:p14="http://schemas.microsoft.com/office/powerpoint/2010/main" val="239835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0.14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1227138"/>
            <a:ext cx="5638800" cy="4403725"/>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You’ll customize your blog by using several items within the </a:t>
            </a:r>
            <a:r>
              <a:rPr lang="en-US" sz="3200" i="1" dirty="0" smtClean="0"/>
              <a:t>Appearance</a:t>
            </a:r>
            <a:r>
              <a:rPr lang="en-US" sz="3200" dirty="0" smtClean="0"/>
              <a:t> menu.</a:t>
            </a:r>
          </a:p>
          <a:p>
            <a:pPr algn="l"/>
            <a:endParaRPr lang="en-US" sz="3200" dirty="0"/>
          </a:p>
          <a:p>
            <a:pPr algn="l"/>
            <a:r>
              <a:rPr lang="en-US" sz="3200" dirty="0" smtClean="0"/>
              <a:t>Begin by choosing </a:t>
            </a:r>
            <a:r>
              <a:rPr lang="en-US" sz="3200" i="1" dirty="0" smtClean="0"/>
              <a:t>Themes</a:t>
            </a:r>
            <a:r>
              <a:rPr lang="en-US" sz="3200" dirty="0" smtClean="0"/>
              <a:t> to select a design layout that matches the look and feel you want to create for your blog.</a:t>
            </a:r>
          </a:p>
        </p:txBody>
      </p:sp>
    </p:spTree>
    <p:extLst>
      <p:ext uri="{BB962C8B-B14F-4D97-AF65-F5344CB8AC3E}">
        <p14:creationId xmlns:p14="http://schemas.microsoft.com/office/powerpoint/2010/main" val="133673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0.35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23834"/>
          <a:stretch/>
        </p:blipFill>
        <p:spPr>
          <a:xfrm>
            <a:off x="325315" y="340213"/>
            <a:ext cx="5638800" cy="3071202"/>
          </a:xfrm>
          <a:prstGeom prst="roundRect">
            <a:avLst>
              <a:gd name="adj" fmla="val 6500"/>
            </a:avLst>
          </a:prstGeom>
        </p:spPr>
      </p:pic>
      <p:sp>
        <p:nvSpPr>
          <p:cNvPr id="3" name="Rectangle 2"/>
          <p:cNvSpPr/>
          <p:nvPr isPhoto="1"/>
        </p:nvSpPr>
        <p:spPr>
          <a:xfrm>
            <a:off x="6210300" y="457200"/>
            <a:ext cx="5638800" cy="2083777"/>
          </a:xfrm>
          <a:prstGeom prst="rect">
            <a:avLst/>
          </a:prstGeom>
          <a:noFill/>
          <a:ln>
            <a:noFill/>
          </a:ln>
        </p:spPr>
        <p:txBody>
          <a:bodyPr anchor="ctr">
            <a:normAutofit/>
          </a:bodyPr>
          <a:lstStyle/>
          <a:p>
            <a:pPr algn="l"/>
            <a:r>
              <a:rPr lang="en-US" sz="3200" dirty="0" smtClean="0"/>
              <a:t>You can browse themes by using the navigation menus at the top, searching, or scrolling down to view all available themes.</a:t>
            </a:r>
            <a:endParaRPr lang="en-US" sz="3200" dirty="0"/>
          </a:p>
        </p:txBody>
      </p:sp>
      <p:pic>
        <p:nvPicPr>
          <p:cNvPr id="4" name="Picture 3" descr="Screen Shot 2017-11-29 at 10.53.45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287793" y="3655404"/>
            <a:ext cx="3474099" cy="2710228"/>
          </a:xfrm>
          <a:prstGeom prst="roundRect">
            <a:avLst>
              <a:gd name="adj" fmla="val 6500"/>
            </a:avLst>
          </a:prstGeom>
        </p:spPr>
      </p:pic>
      <p:sp>
        <p:nvSpPr>
          <p:cNvPr id="5" name="Rectangle 4"/>
          <p:cNvSpPr/>
          <p:nvPr isPhoto="1"/>
        </p:nvSpPr>
        <p:spPr>
          <a:xfrm>
            <a:off x="6210300" y="3519853"/>
            <a:ext cx="5638800" cy="2775439"/>
          </a:xfrm>
          <a:prstGeom prst="rect">
            <a:avLst/>
          </a:prstGeom>
          <a:noFill/>
          <a:ln>
            <a:noFill/>
          </a:ln>
        </p:spPr>
        <p:txBody>
          <a:bodyPr anchor="ctr">
            <a:normAutofit/>
          </a:bodyPr>
          <a:lstStyle/>
          <a:p>
            <a:pPr algn="l"/>
            <a:r>
              <a:rPr lang="en-US" sz="3200" dirty="0" smtClean="0"/>
              <a:t>When you hover over a theme’s thumbnail image, you can access Theme details, or click to see a live preview or activate the theme.</a:t>
            </a:r>
            <a:endParaRPr lang="en-US" sz="3200" dirty="0"/>
          </a:p>
        </p:txBody>
      </p:sp>
    </p:spTree>
    <p:extLst>
      <p:ext uri="{BB962C8B-B14F-4D97-AF65-F5344CB8AC3E}">
        <p14:creationId xmlns:p14="http://schemas.microsoft.com/office/powerpoint/2010/main" val="314635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3.59 AM"/>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5315" y="457200"/>
            <a:ext cx="5638800" cy="4032250"/>
          </a:xfrm>
          <a:prstGeom prst="roundRect">
            <a:avLst>
              <a:gd name="adj" fmla="val 6500"/>
            </a:avLst>
          </a:prstGeom>
        </p:spPr>
      </p:pic>
      <p:sp>
        <p:nvSpPr>
          <p:cNvPr id="3" name="Rectangle 2"/>
          <p:cNvSpPr/>
          <p:nvPr isPhoto="1"/>
        </p:nvSpPr>
        <p:spPr>
          <a:xfrm>
            <a:off x="6210300" y="457200"/>
            <a:ext cx="5638800" cy="3147646"/>
          </a:xfrm>
          <a:prstGeom prst="rect">
            <a:avLst/>
          </a:prstGeom>
          <a:noFill/>
          <a:ln>
            <a:noFill/>
          </a:ln>
        </p:spPr>
        <p:txBody>
          <a:bodyPr anchor="ctr">
            <a:normAutofit/>
          </a:bodyPr>
          <a:lstStyle/>
          <a:p>
            <a:pPr algn="l"/>
            <a:r>
              <a:rPr lang="en-US" sz="3200" dirty="0" smtClean="0"/>
              <a:t>The theme preview pane provides a visual preview as well as information about whether it is mobile friendly, how many columns it supports, and which items can be customized.</a:t>
            </a:r>
            <a:endParaRPr lang="en-US" sz="3200" dirty="0"/>
          </a:p>
        </p:txBody>
      </p:sp>
      <p:pic>
        <p:nvPicPr>
          <p:cNvPr id="4" name="Picture 3" descr="Screen Shot 2017-11-29 at 10.54.07 AM"/>
          <p:cNvPicPr>
            <a:picLocks noGrp="1" noChangeAspect="1"/>
          </p:cNvPicPr>
          <p:nvPr isPhoto="1"/>
        </p:nvPicPr>
        <p:blipFill rotWithShape="1">
          <a:blip r:embed="rId3">
            <a:lum/>
            <a:extLst>
              <a:ext uri="{28A0092B-C50C-407E-A947-70E740481C1C}">
                <a14:useLocalDpi xmlns:a14="http://schemas.microsoft.com/office/drawing/2010/main" val="0"/>
              </a:ext>
            </a:extLst>
          </a:blip>
          <a:srcRect t="36782" r="7536"/>
          <a:stretch/>
        </p:blipFill>
        <p:spPr>
          <a:xfrm>
            <a:off x="606669" y="4580792"/>
            <a:ext cx="5213838" cy="1341805"/>
          </a:xfrm>
          <a:prstGeom prst="roundRect">
            <a:avLst>
              <a:gd name="adj" fmla="val 6500"/>
            </a:avLst>
          </a:prstGeom>
        </p:spPr>
      </p:pic>
      <p:sp>
        <p:nvSpPr>
          <p:cNvPr id="5" name="Rectangle 4"/>
          <p:cNvSpPr/>
          <p:nvPr isPhoto="1"/>
        </p:nvSpPr>
        <p:spPr>
          <a:xfrm>
            <a:off x="6283569" y="4053253"/>
            <a:ext cx="5638800" cy="2165839"/>
          </a:xfrm>
          <a:prstGeom prst="rect">
            <a:avLst/>
          </a:prstGeom>
          <a:noFill/>
          <a:ln>
            <a:noFill/>
          </a:ln>
        </p:spPr>
        <p:txBody>
          <a:bodyPr anchor="ctr">
            <a:normAutofit fontScale="92500" lnSpcReduction="10000"/>
          </a:bodyPr>
          <a:lstStyle/>
          <a:p>
            <a:pPr algn="l"/>
            <a:r>
              <a:rPr lang="en-US" sz="3200" dirty="0" smtClean="0"/>
              <a:t>Use the Li</a:t>
            </a:r>
            <a:r>
              <a:rPr lang="en-US" sz="3200" i="1" dirty="0" smtClean="0"/>
              <a:t>ve Preview </a:t>
            </a:r>
            <a:r>
              <a:rPr lang="en-US" sz="3200" dirty="0" smtClean="0"/>
              <a:t>button to see what the them looks like when applied to your content as well as to access and make additional choices to customize your blog.</a:t>
            </a:r>
            <a:endParaRPr lang="en-US" sz="3200" dirty="0"/>
          </a:p>
        </p:txBody>
      </p:sp>
    </p:spTree>
    <p:extLst>
      <p:ext uri="{BB962C8B-B14F-4D97-AF65-F5344CB8AC3E}">
        <p14:creationId xmlns:p14="http://schemas.microsoft.com/office/powerpoint/2010/main" val="404841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2.56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2081" y="694592"/>
            <a:ext cx="5263530" cy="1055077"/>
          </a:xfrm>
          <a:prstGeom prst="roundRect">
            <a:avLst>
              <a:gd name="adj" fmla="val 6500"/>
            </a:avLst>
          </a:prstGeom>
        </p:spPr>
      </p:pic>
      <p:sp>
        <p:nvSpPr>
          <p:cNvPr id="3" name="Rectangle 2"/>
          <p:cNvSpPr/>
          <p:nvPr isPhoto="1"/>
        </p:nvSpPr>
        <p:spPr>
          <a:xfrm>
            <a:off x="6210300" y="589085"/>
            <a:ext cx="5638800" cy="1890346"/>
          </a:xfrm>
          <a:prstGeom prst="rect">
            <a:avLst/>
          </a:prstGeom>
          <a:noFill/>
          <a:ln>
            <a:noFill/>
          </a:ln>
        </p:spPr>
        <p:txBody>
          <a:bodyPr anchor="ctr">
            <a:normAutofit/>
          </a:bodyPr>
          <a:lstStyle/>
          <a:p>
            <a:pPr algn="l"/>
            <a:r>
              <a:rPr lang="en-US" sz="3200" dirty="0" smtClean="0"/>
              <a:t>Begin by accessing the </a:t>
            </a:r>
            <a:br>
              <a:rPr lang="en-US" sz="3200" dirty="0" smtClean="0"/>
            </a:br>
            <a:r>
              <a:rPr lang="en-US" sz="3200" dirty="0" smtClean="0"/>
              <a:t>LCPS blog site at </a:t>
            </a:r>
          </a:p>
          <a:p>
            <a:pPr algn="l"/>
            <a:r>
              <a:rPr lang="en-US" sz="3200" dirty="0" smtClean="0"/>
              <a:t>blogs.lcps.org</a:t>
            </a:r>
          </a:p>
          <a:p>
            <a:pPr algn="l"/>
            <a:endParaRPr lang="en-US" sz="3200" dirty="0"/>
          </a:p>
        </p:txBody>
      </p:sp>
      <p:pic>
        <p:nvPicPr>
          <p:cNvPr id="4" name="Picture 3" descr="Screen Shot 2017-11-29 at 10.33.42 AM"/>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404446" y="2380025"/>
            <a:ext cx="5638800" cy="4032250"/>
          </a:xfrm>
          <a:prstGeom prst="roundRect">
            <a:avLst>
              <a:gd name="adj" fmla="val 6500"/>
            </a:avLst>
          </a:prstGeom>
        </p:spPr>
      </p:pic>
      <p:sp>
        <p:nvSpPr>
          <p:cNvPr id="5" name="Rectangle 4"/>
          <p:cNvSpPr/>
          <p:nvPr isPhoto="1"/>
        </p:nvSpPr>
        <p:spPr>
          <a:xfrm>
            <a:off x="6210300" y="2971795"/>
            <a:ext cx="5638800" cy="2488222"/>
          </a:xfrm>
          <a:prstGeom prst="rect">
            <a:avLst/>
          </a:prstGeom>
          <a:noFill/>
          <a:ln>
            <a:noFill/>
          </a:ln>
        </p:spPr>
        <p:txBody>
          <a:bodyPr anchor="ctr">
            <a:normAutofit/>
          </a:bodyPr>
          <a:lstStyle/>
          <a:p>
            <a:pPr algn="l"/>
            <a:r>
              <a:rPr lang="en-US" sz="3200" dirty="0" smtClean="0"/>
              <a:t>The welcome post indicates you are not yet logged in to CampuPress.</a:t>
            </a:r>
            <a:endParaRPr lang="en-US" sz="3200" dirty="0"/>
          </a:p>
        </p:txBody>
      </p:sp>
    </p:spTree>
    <p:extLst>
      <p:ext uri="{BB962C8B-B14F-4D97-AF65-F5344CB8AC3E}">
        <p14:creationId xmlns:p14="http://schemas.microsoft.com/office/powerpoint/2010/main" val="158319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4.25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1684"/>
          <a:stretch/>
        </p:blipFill>
        <p:spPr>
          <a:xfrm>
            <a:off x="246185" y="340214"/>
            <a:ext cx="5638800" cy="2754678"/>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While previewing a theme, use the menu options within the controls to the left to apply additional customization.  </a:t>
            </a:r>
          </a:p>
          <a:p>
            <a:pPr algn="l"/>
            <a:endParaRPr lang="en-US" sz="3200" dirty="0"/>
          </a:p>
          <a:p>
            <a:pPr algn="l"/>
            <a:r>
              <a:rPr lang="en-US" sz="3200" dirty="0" smtClean="0"/>
              <a:t>You can also access the </a:t>
            </a:r>
            <a:r>
              <a:rPr lang="en-US" sz="3200" i="1" dirty="0" smtClean="0"/>
              <a:t>Customization</a:t>
            </a:r>
            <a:r>
              <a:rPr lang="en-US" sz="3200" dirty="0" smtClean="0"/>
              <a:t> controls later within the </a:t>
            </a:r>
            <a:r>
              <a:rPr lang="en-US" sz="3200" i="1" dirty="0" smtClean="0"/>
              <a:t>Appearance</a:t>
            </a:r>
            <a:r>
              <a:rPr lang="en-US" sz="3200" dirty="0" smtClean="0"/>
              <a:t> menu on your </a:t>
            </a:r>
            <a:r>
              <a:rPr lang="en-US" sz="3200" i="1" dirty="0" smtClean="0"/>
              <a:t>Dashboard</a:t>
            </a:r>
            <a:r>
              <a:rPr lang="en-US" sz="3200" dirty="0" smtClean="0"/>
              <a:t>.</a:t>
            </a:r>
            <a:endParaRPr lang="en-US" sz="3200" dirty="0"/>
          </a:p>
        </p:txBody>
      </p:sp>
      <p:pic>
        <p:nvPicPr>
          <p:cNvPr id="4" name="Picture 3" descr="Screen Shot 2017-11-29 at 10.54.55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833569" y="3305908"/>
            <a:ext cx="1883057" cy="3094892"/>
          </a:xfrm>
          <a:prstGeom prst="roundRect">
            <a:avLst>
              <a:gd name="adj" fmla="val 6500"/>
            </a:avLst>
          </a:prstGeom>
        </p:spPr>
      </p:pic>
    </p:spTree>
    <p:extLst>
      <p:ext uri="{BB962C8B-B14F-4D97-AF65-F5344CB8AC3E}">
        <p14:creationId xmlns:p14="http://schemas.microsoft.com/office/powerpoint/2010/main" val="225706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5.30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50900" y="457200"/>
            <a:ext cx="4622800" cy="594360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Begin with </a:t>
            </a:r>
            <a:r>
              <a:rPr lang="en-US" sz="3200" i="1" dirty="0" smtClean="0"/>
              <a:t>Site Identity </a:t>
            </a:r>
            <a:r>
              <a:rPr lang="en-US" sz="3200" dirty="0" smtClean="0"/>
              <a:t>where you can adjust your blog title if you’d like and edit the tagline.  By default all blogs will say </a:t>
            </a:r>
            <a:r>
              <a:rPr lang="en-US" sz="3200" i="1" dirty="0" smtClean="0"/>
              <a:t>Just Another Loudoun County Public Schools Blogs Sites site</a:t>
            </a:r>
            <a:r>
              <a:rPr lang="en-US" sz="3200" dirty="0" smtClean="0"/>
              <a:t>.  You can remove or edit this tag line.  </a:t>
            </a:r>
            <a:endParaRPr lang="en-US" sz="3200" dirty="0"/>
          </a:p>
        </p:txBody>
      </p:sp>
    </p:spTree>
    <p:extLst>
      <p:ext uri="{BB962C8B-B14F-4D97-AF65-F5344CB8AC3E}">
        <p14:creationId xmlns:p14="http://schemas.microsoft.com/office/powerpoint/2010/main" val="217323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isPhoto="1"/>
        </p:nvSpPr>
        <p:spPr>
          <a:xfrm>
            <a:off x="6210300" y="457200"/>
            <a:ext cx="5638800" cy="5864469"/>
          </a:xfrm>
          <a:prstGeom prst="rect">
            <a:avLst/>
          </a:prstGeom>
          <a:noFill/>
          <a:ln>
            <a:noFill/>
          </a:ln>
        </p:spPr>
        <p:txBody>
          <a:bodyPr anchor="ctr">
            <a:normAutofit/>
          </a:bodyPr>
          <a:lstStyle/>
          <a:p>
            <a:r>
              <a:rPr lang="en-US" sz="3200" dirty="0" smtClean="0"/>
              <a:t>You can customize Colors and apply a </a:t>
            </a:r>
            <a:r>
              <a:rPr lang="en-US" sz="3200" i="1" dirty="0" smtClean="0"/>
              <a:t>Header </a:t>
            </a:r>
            <a:r>
              <a:rPr lang="en-US" sz="3200" i="1" dirty="0"/>
              <a:t>I</a:t>
            </a:r>
            <a:r>
              <a:rPr lang="en-US" sz="3200" i="1" dirty="0" smtClean="0"/>
              <a:t>mage</a:t>
            </a:r>
            <a:r>
              <a:rPr lang="en-US" sz="3200" dirty="0" smtClean="0"/>
              <a:t>, and/or </a:t>
            </a:r>
            <a:r>
              <a:rPr lang="en-US" sz="3200" i="1" dirty="0" smtClean="0"/>
              <a:t>Background </a:t>
            </a:r>
            <a:r>
              <a:rPr lang="en-US" sz="3200" i="1" dirty="0"/>
              <a:t>I</a:t>
            </a:r>
            <a:r>
              <a:rPr lang="en-US" sz="3200" i="1" dirty="0" smtClean="0"/>
              <a:t>mage </a:t>
            </a:r>
            <a:r>
              <a:rPr lang="en-US" sz="3200" dirty="0" smtClean="0"/>
              <a:t>within the Customization controls if desired.</a:t>
            </a:r>
          </a:p>
          <a:p>
            <a:endParaRPr lang="en-US" sz="3200" dirty="0" smtClean="0"/>
          </a:p>
          <a:p>
            <a:r>
              <a:rPr lang="en-US" sz="3200" i="1" dirty="0" smtClean="0"/>
              <a:t>Menus</a:t>
            </a:r>
            <a:r>
              <a:rPr lang="en-US" sz="3200" dirty="0" smtClean="0"/>
              <a:t> and </a:t>
            </a:r>
            <a:r>
              <a:rPr lang="en-US" sz="3200" i="1" dirty="0" smtClean="0"/>
              <a:t>Widgets</a:t>
            </a:r>
            <a:r>
              <a:rPr lang="en-US" sz="3200" dirty="0" smtClean="0"/>
              <a:t> are advanced topics you may wish to explore later.</a:t>
            </a:r>
            <a:endParaRPr lang="en-US" sz="3200" dirty="0" smtClean="0"/>
          </a:p>
        </p:txBody>
      </p:sp>
      <p:pic>
        <p:nvPicPr>
          <p:cNvPr id="5" name="Picture 4"/>
          <p:cNvPicPr>
            <a:picLocks noChangeAspect="1"/>
          </p:cNvPicPr>
          <p:nvPr/>
        </p:nvPicPr>
        <p:blipFill>
          <a:blip r:embed="rId2"/>
          <a:stretch>
            <a:fillRect/>
          </a:stretch>
        </p:blipFill>
        <p:spPr>
          <a:xfrm>
            <a:off x="1470109" y="680659"/>
            <a:ext cx="3295321" cy="5417550"/>
          </a:xfrm>
          <a:prstGeom prst="rect">
            <a:avLst/>
          </a:prstGeom>
        </p:spPr>
      </p:pic>
    </p:spTree>
    <p:extLst>
      <p:ext uri="{BB962C8B-B14F-4D97-AF65-F5344CB8AC3E}">
        <p14:creationId xmlns:p14="http://schemas.microsoft.com/office/powerpoint/2010/main" val="802017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6.49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9938" y="457200"/>
            <a:ext cx="4784725" cy="594360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Select the Customization item </a:t>
            </a:r>
            <a:r>
              <a:rPr lang="en-US" sz="3200" i="1" dirty="0" smtClean="0"/>
              <a:t>Static Front Page </a:t>
            </a:r>
            <a:r>
              <a:rPr lang="en-US" sz="3200" dirty="0" smtClean="0"/>
              <a:t>to define whether your front page should display a static page (such as an introduction to the blog or an about page) or display your latest posts.</a:t>
            </a:r>
          </a:p>
          <a:p>
            <a:pPr algn="l"/>
            <a:endParaRPr lang="en-US" sz="3200" dirty="0"/>
          </a:p>
          <a:p>
            <a:pPr algn="l"/>
            <a:r>
              <a:rPr lang="en-US" sz="3200" dirty="0" smtClean="0"/>
              <a:t>If you choose </a:t>
            </a:r>
            <a:r>
              <a:rPr lang="en-US" sz="3200" i="1" dirty="0" smtClean="0"/>
              <a:t>A static page </a:t>
            </a:r>
            <a:r>
              <a:rPr lang="en-US" sz="3200" dirty="0" smtClean="0"/>
              <a:t>you will be able to choose the page you wish to use.</a:t>
            </a:r>
            <a:endParaRPr lang="en-US" sz="3200" dirty="0"/>
          </a:p>
          <a:p>
            <a:pPr algn="l"/>
            <a:endParaRPr lang="en-US" sz="3200" dirty="0"/>
          </a:p>
        </p:txBody>
      </p:sp>
    </p:spTree>
    <p:extLst>
      <p:ext uri="{BB962C8B-B14F-4D97-AF65-F5344CB8AC3E}">
        <p14:creationId xmlns:p14="http://schemas.microsoft.com/office/powerpoint/2010/main" val="425607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7.24 AM"/>
          <p:cNvPicPr>
            <a:picLocks noGrp="1" noChangeAspect="1"/>
          </p:cNvPicPr>
          <p:nvPr isPhoto="1"/>
        </p:nvPicPr>
        <p:blipFill rotWithShape="1">
          <a:blip r:embed="rId2">
            <a:lum/>
            <a:extLst>
              <a:ext uri="{28A0092B-C50C-407E-A947-70E740481C1C}">
                <a14:useLocalDpi xmlns:a14="http://schemas.microsoft.com/office/drawing/2010/main" val="0"/>
              </a:ext>
            </a:extLst>
          </a:blip>
          <a:srcRect t="14793" b="13017"/>
          <a:stretch/>
        </p:blipFill>
        <p:spPr>
          <a:xfrm>
            <a:off x="3808017" y="4888503"/>
            <a:ext cx="1557948" cy="1424966"/>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When you are done customizing the appearance of your blog, be sure to click </a:t>
            </a:r>
            <a:r>
              <a:rPr lang="en-US" sz="3200" i="1" dirty="0" smtClean="0"/>
              <a:t>Save and Activate </a:t>
            </a:r>
            <a:r>
              <a:rPr lang="en-US" sz="3200" dirty="0" smtClean="0"/>
              <a:t>if you are in preview mode or </a:t>
            </a:r>
            <a:r>
              <a:rPr lang="en-US" sz="3200" i="1" dirty="0" smtClean="0"/>
              <a:t>Save and Publish </a:t>
            </a:r>
            <a:r>
              <a:rPr lang="en-US" sz="3200" dirty="0" smtClean="0"/>
              <a:t>if you are in edit mode.</a:t>
            </a:r>
          </a:p>
          <a:p>
            <a:pPr algn="l"/>
            <a:endParaRPr lang="en-US" sz="3200" dirty="0"/>
          </a:p>
          <a:p>
            <a:pPr algn="l"/>
            <a:r>
              <a:rPr lang="en-US" sz="3200" dirty="0" smtClean="0"/>
              <a:t>Click the X to exit out of the customization pane.</a:t>
            </a:r>
            <a:endParaRPr lang="en-US" sz="3200" dirty="0"/>
          </a:p>
        </p:txBody>
      </p:sp>
      <p:pic>
        <p:nvPicPr>
          <p:cNvPr id="4" name="Picture 3" descr="Screen Shot 2017-11-29 at 10.54.29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490296" y="457200"/>
            <a:ext cx="3875669" cy="2087318"/>
          </a:xfrm>
          <a:prstGeom prst="roundRect">
            <a:avLst>
              <a:gd name="adj" fmla="val 6500"/>
            </a:avLst>
          </a:prstGeom>
        </p:spPr>
      </p:pic>
      <p:pic>
        <p:nvPicPr>
          <p:cNvPr id="5" name="Picture 4" descr="Screen Shot 2017-11-29 at 10.55.45 AM"/>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1490297" y="2657576"/>
            <a:ext cx="3875668" cy="2117869"/>
          </a:xfrm>
          <a:prstGeom prst="roundRect">
            <a:avLst>
              <a:gd name="adj" fmla="val 6500"/>
            </a:avLst>
          </a:prstGeom>
        </p:spPr>
      </p:pic>
    </p:spTree>
    <p:extLst>
      <p:ext uri="{BB962C8B-B14F-4D97-AF65-F5344CB8AC3E}">
        <p14:creationId xmlns:p14="http://schemas.microsoft.com/office/powerpoint/2010/main" val="2155248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8.06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1484313"/>
            <a:ext cx="5638800" cy="3889375"/>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Use the menu to visit your site and see how your customized appearance settings look.</a:t>
            </a:r>
            <a:endParaRPr lang="en-US" sz="3200" dirty="0"/>
          </a:p>
        </p:txBody>
      </p:sp>
    </p:spTree>
    <p:extLst>
      <p:ext uri="{BB962C8B-B14F-4D97-AF65-F5344CB8AC3E}">
        <p14:creationId xmlns:p14="http://schemas.microsoft.com/office/powerpoint/2010/main" val="252452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9.50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90725" y="457200"/>
            <a:ext cx="2341563" cy="5943600"/>
          </a:xfrm>
          <a:prstGeom prst="roundRect">
            <a:avLst>
              <a:gd name="adj" fmla="val 6500"/>
            </a:avLst>
          </a:prstGeom>
        </p:spPr>
      </p:pic>
      <p:sp>
        <p:nvSpPr>
          <p:cNvPr id="3" name="Rectangle 2"/>
          <p:cNvSpPr/>
          <p:nvPr isPhoto="1"/>
        </p:nvSpPr>
        <p:spPr>
          <a:xfrm>
            <a:off x="5460023" y="457200"/>
            <a:ext cx="6389077" cy="5943600"/>
          </a:xfrm>
          <a:prstGeom prst="rect">
            <a:avLst/>
          </a:prstGeom>
          <a:noFill/>
          <a:ln>
            <a:noFill/>
          </a:ln>
        </p:spPr>
        <p:txBody>
          <a:bodyPr anchor="ctr">
            <a:normAutofit/>
          </a:bodyPr>
          <a:lstStyle/>
          <a:p>
            <a:pPr algn="l"/>
            <a:r>
              <a:rPr lang="en-US" sz="3200" dirty="0" smtClean="0"/>
              <a:t>Click on </a:t>
            </a:r>
            <a:r>
              <a:rPr lang="en-US" sz="3200" i="1" dirty="0" smtClean="0"/>
              <a:t>Settings</a:t>
            </a:r>
            <a:r>
              <a:rPr lang="en-US" sz="3200" dirty="0" smtClean="0"/>
              <a:t> to define some important features of your blog.</a:t>
            </a:r>
            <a:endParaRPr lang="en-US" sz="3200" dirty="0"/>
          </a:p>
        </p:txBody>
      </p:sp>
    </p:spTree>
    <p:extLst>
      <p:ext uri="{BB962C8B-B14F-4D97-AF65-F5344CB8AC3E}">
        <p14:creationId xmlns:p14="http://schemas.microsoft.com/office/powerpoint/2010/main" val="77159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0.56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17983"/>
          <a:stretch/>
        </p:blipFill>
        <p:spPr>
          <a:xfrm>
            <a:off x="290146" y="1014168"/>
            <a:ext cx="5539340" cy="4829663"/>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Within </a:t>
            </a:r>
            <a:r>
              <a:rPr lang="en-US" sz="3200" i="1" dirty="0" smtClean="0"/>
              <a:t>Settings</a:t>
            </a:r>
            <a:r>
              <a:rPr lang="en-US" sz="3200" dirty="0" smtClean="0"/>
              <a:t>, click on </a:t>
            </a:r>
            <a:r>
              <a:rPr lang="en-US" sz="3200" i="1" dirty="0" smtClean="0"/>
              <a:t>Reading</a:t>
            </a:r>
            <a:r>
              <a:rPr lang="en-US" sz="3200" dirty="0" smtClean="0"/>
              <a:t> to define your front page, how many posts appear at once, and who has access to view posts on your blog.</a:t>
            </a:r>
          </a:p>
          <a:p>
            <a:pPr algn="l"/>
            <a:endParaRPr lang="en-US" sz="3200" dirty="0"/>
          </a:p>
          <a:p>
            <a:pPr algn="l"/>
            <a:r>
              <a:rPr lang="en-US" sz="3200" dirty="0" smtClean="0"/>
              <a:t>Be sure to </a:t>
            </a:r>
            <a:r>
              <a:rPr lang="en-US" sz="3200" i="1" dirty="0" smtClean="0"/>
              <a:t>Save Changes </a:t>
            </a:r>
            <a:r>
              <a:rPr lang="en-US" sz="3200" dirty="0" smtClean="0"/>
              <a:t>at the bottom before exiting the reading settings.</a:t>
            </a:r>
            <a:endParaRPr lang="en-US" sz="3200" dirty="0"/>
          </a:p>
        </p:txBody>
      </p:sp>
    </p:spTree>
    <p:extLst>
      <p:ext uri="{BB962C8B-B14F-4D97-AF65-F5344CB8AC3E}">
        <p14:creationId xmlns:p14="http://schemas.microsoft.com/office/powerpoint/2010/main" val="69587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36.42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11747"/>
          <a:stretch/>
        </p:blipFill>
        <p:spPr>
          <a:xfrm>
            <a:off x="342900" y="1527053"/>
            <a:ext cx="5590476" cy="3976931"/>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As a teacher, you can utilize the </a:t>
            </a:r>
            <a:r>
              <a:rPr lang="en-US" sz="3200" i="1" dirty="0" smtClean="0"/>
              <a:t>My Class </a:t>
            </a:r>
            <a:r>
              <a:rPr lang="en-US" sz="3200" dirty="0" smtClean="0"/>
              <a:t>tool to attach student blogs to your class blog and then control student blog privacy, comment moderation, and post moderation on all student blogs with one click.</a:t>
            </a:r>
          </a:p>
          <a:p>
            <a:pPr algn="l"/>
            <a:endParaRPr lang="en-US" sz="3200" dirty="0"/>
          </a:p>
          <a:p>
            <a:r>
              <a:rPr lang="en-US" sz="3200" dirty="0" smtClean="0"/>
              <a:t>This help article provides details about using the </a:t>
            </a:r>
            <a:r>
              <a:rPr lang="en-US" sz="3200" i="1" dirty="0" smtClean="0"/>
              <a:t>My Class </a:t>
            </a:r>
            <a:r>
              <a:rPr lang="en-US" sz="3200" dirty="0" smtClean="0"/>
              <a:t>feature: </a:t>
            </a:r>
            <a:r>
              <a:rPr lang="en-US" dirty="0" smtClean="0">
                <a:hlinkClick r:id="rId3"/>
              </a:rPr>
              <a:t>http://help.edublogs.org/set-up-my-class/</a:t>
            </a:r>
            <a:r>
              <a:rPr lang="en-US" dirty="0" smtClean="0"/>
              <a:t> </a:t>
            </a:r>
            <a:endParaRPr lang="en-US" dirty="0"/>
          </a:p>
        </p:txBody>
      </p:sp>
    </p:spTree>
    <p:extLst>
      <p:ext uri="{BB962C8B-B14F-4D97-AF65-F5344CB8AC3E}">
        <p14:creationId xmlns:p14="http://schemas.microsoft.com/office/powerpoint/2010/main" val="418708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1.06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7380"/>
          <a:stretch/>
        </p:blipFill>
        <p:spPr>
          <a:xfrm>
            <a:off x="246185" y="958362"/>
            <a:ext cx="5811323" cy="4486763"/>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fontScale="85000" lnSpcReduction="20000"/>
          </a:bodyPr>
          <a:lstStyle/>
          <a:p>
            <a:pPr algn="l"/>
            <a:r>
              <a:rPr lang="en-US" sz="3200" dirty="0" smtClean="0"/>
              <a:t>Click on </a:t>
            </a:r>
            <a:r>
              <a:rPr lang="en-US" sz="3200" i="1" dirty="0" smtClean="0"/>
              <a:t>Discussion</a:t>
            </a:r>
            <a:r>
              <a:rPr lang="en-US" sz="3200" dirty="0" smtClean="0"/>
              <a:t> to define important settings regarding comments, notifications of new comments, and approving of comments before they are visible to others.</a:t>
            </a:r>
          </a:p>
          <a:p>
            <a:pPr algn="l"/>
            <a:endParaRPr lang="en-US" sz="3200" dirty="0"/>
          </a:p>
          <a:p>
            <a:pPr algn="l"/>
            <a:r>
              <a:rPr lang="en-US" sz="3200" i="1" dirty="0" smtClean="0"/>
              <a:t>Signup has been disabled within the LCPS blog site, so only logged-in LCPS staff and students can comment.</a:t>
            </a:r>
          </a:p>
          <a:p>
            <a:pPr algn="l"/>
            <a:endParaRPr lang="en-US" sz="3200" dirty="0"/>
          </a:p>
          <a:p>
            <a:pPr algn="l"/>
            <a:r>
              <a:rPr lang="en-US" sz="3200" dirty="0" smtClean="0"/>
              <a:t>You can also define keywords to automatically hold comments until moderated.  The entire LCPS blog site has common objectionable keywords already defined so it is not necessary to add these here.</a:t>
            </a:r>
            <a:endParaRPr lang="en-US" sz="3200" dirty="0"/>
          </a:p>
        </p:txBody>
      </p:sp>
    </p:spTree>
    <p:extLst>
      <p:ext uri="{BB962C8B-B14F-4D97-AF65-F5344CB8AC3E}">
        <p14:creationId xmlns:p14="http://schemas.microsoft.com/office/powerpoint/2010/main" val="249828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3.52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1716088"/>
            <a:ext cx="5638800" cy="3424237"/>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Click the login button</a:t>
            </a:r>
            <a:br>
              <a:rPr lang="en-US" sz="3200" dirty="0" smtClean="0"/>
            </a:br>
            <a:r>
              <a:rPr lang="en-US" sz="3200" dirty="0" smtClean="0"/>
              <a:t>at the top left.</a:t>
            </a:r>
            <a:endParaRPr lang="en-US" sz="3200" dirty="0"/>
          </a:p>
        </p:txBody>
      </p:sp>
    </p:spTree>
    <p:extLst>
      <p:ext uri="{BB962C8B-B14F-4D97-AF65-F5344CB8AC3E}">
        <p14:creationId xmlns:p14="http://schemas.microsoft.com/office/powerpoint/2010/main" val="213006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1.24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35759"/>
          <a:stretch/>
        </p:blipFill>
        <p:spPr>
          <a:xfrm>
            <a:off x="360485" y="457200"/>
            <a:ext cx="5354515" cy="5960291"/>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Click on </a:t>
            </a:r>
            <a:r>
              <a:rPr lang="en-US" sz="3200" i="1" dirty="0" smtClean="0"/>
              <a:t>Blog Avatar </a:t>
            </a:r>
            <a:r>
              <a:rPr lang="en-US" sz="3200" dirty="0" smtClean="0"/>
              <a:t>to upload a unique avatar symbol to represent you within the blog site.  </a:t>
            </a:r>
            <a:endParaRPr lang="en-US" sz="3200" dirty="0"/>
          </a:p>
        </p:txBody>
      </p:sp>
    </p:spTree>
    <p:extLst>
      <p:ext uri="{BB962C8B-B14F-4D97-AF65-F5344CB8AC3E}">
        <p14:creationId xmlns:p14="http://schemas.microsoft.com/office/powerpoint/2010/main" val="170591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9.37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38238" y="457200"/>
            <a:ext cx="4046537" cy="594360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r>
              <a:rPr lang="en-US" sz="3200" dirty="0" smtClean="0"/>
              <a:t>Use the </a:t>
            </a:r>
            <a:r>
              <a:rPr lang="en-US" sz="3200" i="1" dirty="0" smtClean="0"/>
              <a:t>Pages</a:t>
            </a:r>
            <a:r>
              <a:rPr lang="en-US" sz="3200" dirty="0" smtClean="0"/>
              <a:t> menu within the dashboard to manage existing pages or create new pages.</a:t>
            </a:r>
          </a:p>
          <a:p>
            <a:endParaRPr lang="en-US" sz="3200" dirty="0" smtClean="0"/>
          </a:p>
          <a:p>
            <a:r>
              <a:rPr lang="en-US" sz="3200" dirty="0" smtClean="0"/>
              <a:t>Pages differ from Posts in several ways.  Access this help article to learn more:</a:t>
            </a:r>
          </a:p>
          <a:p>
            <a:r>
              <a:rPr lang="en-US" sz="2400" b="1" dirty="0" smtClean="0">
                <a:hlinkClick r:id="rId3"/>
              </a:rPr>
              <a:t>https://tinyurl.com/blogpagesandposts</a:t>
            </a:r>
            <a:r>
              <a:rPr lang="en-US" sz="2400" b="1" dirty="0" smtClean="0"/>
              <a:t> </a:t>
            </a:r>
            <a:endParaRPr lang="en-US" sz="4000" dirty="0"/>
          </a:p>
        </p:txBody>
      </p:sp>
    </p:spTree>
    <p:extLst>
      <p:ext uri="{BB962C8B-B14F-4D97-AF65-F5344CB8AC3E}">
        <p14:creationId xmlns:p14="http://schemas.microsoft.com/office/powerpoint/2010/main" val="3711379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59.28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52475" y="457200"/>
            <a:ext cx="4819650" cy="594360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Use the </a:t>
            </a:r>
            <a:r>
              <a:rPr lang="en-US" sz="3200" i="1" dirty="0" smtClean="0"/>
              <a:t>Posts</a:t>
            </a:r>
            <a:r>
              <a:rPr lang="en-US" sz="3200" dirty="0" smtClean="0"/>
              <a:t> menu within the dashboard to add a new post or manage existing posts, categories, or tags.</a:t>
            </a:r>
          </a:p>
        </p:txBody>
      </p:sp>
    </p:spTree>
    <p:extLst>
      <p:ext uri="{BB962C8B-B14F-4D97-AF65-F5344CB8AC3E}">
        <p14:creationId xmlns:p14="http://schemas.microsoft.com/office/powerpoint/2010/main" val="1974682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1.49 AM"/>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42900" y="1412875"/>
            <a:ext cx="5638800" cy="40322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Hover over or click on a specific post to edit or manage it.</a:t>
            </a:r>
          </a:p>
          <a:p>
            <a:pPr algn="l"/>
            <a:endParaRPr lang="en-US" sz="3200" dirty="0"/>
          </a:p>
          <a:p>
            <a:pPr algn="l"/>
            <a:r>
              <a:rPr lang="en-US" sz="3200" dirty="0" smtClean="0"/>
              <a:t>Select multiple posts using the check boxes to apply bulk actions to multiple posts.  </a:t>
            </a:r>
            <a:r>
              <a:rPr lang="en-US" sz="3200" i="1" dirty="0" smtClean="0"/>
              <a:t>Apply</a:t>
            </a:r>
            <a:r>
              <a:rPr lang="en-US" sz="3200" dirty="0" smtClean="0"/>
              <a:t> has to be selected to apply bulk changes.</a:t>
            </a:r>
            <a:endParaRPr lang="en-US" sz="3200" dirty="0"/>
          </a:p>
        </p:txBody>
      </p:sp>
    </p:spTree>
    <p:extLst>
      <p:ext uri="{BB962C8B-B14F-4D97-AF65-F5344CB8AC3E}">
        <p14:creationId xmlns:p14="http://schemas.microsoft.com/office/powerpoint/2010/main" val="12608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2.16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879475"/>
            <a:ext cx="5638800" cy="50990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To create a new post, hover on </a:t>
            </a:r>
            <a:r>
              <a:rPr lang="en-US" sz="3200" i="1" dirty="0" smtClean="0"/>
              <a:t>Posts</a:t>
            </a:r>
            <a:r>
              <a:rPr lang="en-US" sz="3200" dirty="0" smtClean="0"/>
              <a:t> and then select </a:t>
            </a:r>
            <a:r>
              <a:rPr lang="en-US" sz="3200" i="1" dirty="0" smtClean="0"/>
              <a:t>Add New </a:t>
            </a:r>
            <a:r>
              <a:rPr lang="en-US" sz="3200" dirty="0" smtClean="0"/>
              <a:t>or if you are already in the Posts pane, click </a:t>
            </a:r>
            <a:r>
              <a:rPr lang="en-US" sz="3200" i="1" dirty="0" smtClean="0"/>
              <a:t>Add New</a:t>
            </a:r>
            <a:r>
              <a:rPr lang="en-US" sz="3200" dirty="0" smtClean="0"/>
              <a:t>.</a:t>
            </a:r>
            <a:endParaRPr lang="en-US" sz="3200" dirty="0"/>
          </a:p>
        </p:txBody>
      </p:sp>
    </p:spTree>
    <p:extLst>
      <p:ext uri="{BB962C8B-B14F-4D97-AF65-F5344CB8AC3E}">
        <p14:creationId xmlns:p14="http://schemas.microsoft.com/office/powerpoint/2010/main" val="3350743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3.19 AM"/>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42900" y="1412875"/>
            <a:ext cx="5638800" cy="40322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Type the title of your post.</a:t>
            </a:r>
          </a:p>
          <a:p>
            <a:pPr algn="l"/>
            <a:endParaRPr lang="en-US" sz="3200" dirty="0" smtClean="0"/>
          </a:p>
          <a:p>
            <a:pPr algn="l"/>
            <a:r>
              <a:rPr lang="en-US" sz="3200" dirty="0" smtClean="0"/>
              <a:t>Type the content of your post.</a:t>
            </a:r>
          </a:p>
          <a:p>
            <a:pPr algn="l"/>
            <a:endParaRPr lang="en-US" sz="3200" dirty="0"/>
          </a:p>
          <a:p>
            <a:pPr algn="l"/>
            <a:r>
              <a:rPr lang="en-US" sz="3200" dirty="0" smtClean="0"/>
              <a:t>Utilize the menu above the </a:t>
            </a:r>
            <a:r>
              <a:rPr lang="en-US" sz="3200" dirty="0"/>
              <a:t>c</a:t>
            </a:r>
            <a:r>
              <a:rPr lang="en-US" sz="3200" dirty="0" smtClean="0"/>
              <a:t>ontent pane to format the text and add images and links.</a:t>
            </a:r>
            <a:endParaRPr lang="en-US" sz="3200" dirty="0"/>
          </a:p>
        </p:txBody>
      </p:sp>
    </p:spTree>
    <p:extLst>
      <p:ext uri="{BB962C8B-B14F-4D97-AF65-F5344CB8AC3E}">
        <p14:creationId xmlns:p14="http://schemas.microsoft.com/office/powerpoint/2010/main" val="346734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4.34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27808" y="457200"/>
            <a:ext cx="1852613" cy="594360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fontScale="92500" lnSpcReduction="10000"/>
          </a:bodyPr>
          <a:lstStyle/>
          <a:p>
            <a:pPr algn="l"/>
            <a:r>
              <a:rPr lang="en-US" sz="3200" dirty="0" smtClean="0"/>
              <a:t>Define categories and tags associated with your post using the pane to the right.  Categories and tags help you and others find your post and related posts later.</a:t>
            </a:r>
          </a:p>
          <a:p>
            <a:pPr algn="l"/>
            <a:endParaRPr lang="en-US" sz="3200" dirty="0"/>
          </a:p>
          <a:p>
            <a:pPr algn="l"/>
            <a:r>
              <a:rPr lang="en-US" sz="3200" dirty="0" smtClean="0"/>
              <a:t>You’ll also notice the Help &amp; Support menu available at the bottom of this pane.  CampusPress’s help is context based and will provide help articles most likely related to what you are currently doing.</a:t>
            </a:r>
            <a:endParaRPr lang="en-US" sz="3200" dirty="0"/>
          </a:p>
        </p:txBody>
      </p:sp>
      <p:pic>
        <p:nvPicPr>
          <p:cNvPr id="4" name="Picture 3" descr="Screen Shot 2017-11-29 at 11.04.51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50052" y="457200"/>
            <a:ext cx="2820987" cy="5943600"/>
          </a:xfrm>
          <a:prstGeom prst="roundRect">
            <a:avLst>
              <a:gd name="adj" fmla="val 6500"/>
            </a:avLst>
          </a:prstGeom>
        </p:spPr>
      </p:pic>
    </p:spTree>
    <p:extLst>
      <p:ext uri="{BB962C8B-B14F-4D97-AF65-F5344CB8AC3E}">
        <p14:creationId xmlns:p14="http://schemas.microsoft.com/office/powerpoint/2010/main" val="79596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5.12 AM"/>
          <p:cNvPicPr>
            <a:picLocks noGrp="1" noChangeAspect="1"/>
          </p:cNvPicPr>
          <p:nvPr isPhoto="1"/>
        </p:nvPicPr>
        <p:blipFill rotWithShape="1">
          <a:blip r:embed="rId2">
            <a:lum/>
            <a:extLst>
              <a:ext uri="{28A0092B-C50C-407E-A947-70E740481C1C}">
                <a14:useLocalDpi xmlns:a14="http://schemas.microsoft.com/office/drawing/2010/main" val="0"/>
              </a:ext>
            </a:extLst>
          </a:blip>
          <a:srcRect t="24212" b="30234"/>
          <a:stretch/>
        </p:blipFill>
        <p:spPr>
          <a:xfrm>
            <a:off x="351692" y="263769"/>
            <a:ext cx="5638800" cy="2514478"/>
          </a:xfrm>
          <a:prstGeom prst="roundRect">
            <a:avLst>
              <a:gd name="adj" fmla="val 6500"/>
            </a:avLst>
          </a:prstGeom>
        </p:spPr>
      </p:pic>
      <p:sp>
        <p:nvSpPr>
          <p:cNvPr id="3" name="Rectangle 2"/>
          <p:cNvSpPr/>
          <p:nvPr isPhoto="1"/>
        </p:nvSpPr>
        <p:spPr>
          <a:xfrm>
            <a:off x="6210300" y="457200"/>
            <a:ext cx="5638800" cy="2048608"/>
          </a:xfrm>
          <a:prstGeom prst="rect">
            <a:avLst/>
          </a:prstGeom>
          <a:noFill/>
          <a:ln>
            <a:noFill/>
          </a:ln>
        </p:spPr>
        <p:txBody>
          <a:bodyPr anchor="ctr">
            <a:normAutofit/>
          </a:bodyPr>
          <a:lstStyle/>
          <a:p>
            <a:pPr algn="l"/>
            <a:r>
              <a:rPr lang="en-US" sz="3200" dirty="0" smtClean="0"/>
              <a:t>Use the </a:t>
            </a:r>
            <a:r>
              <a:rPr lang="en-US" sz="3200" i="1" dirty="0" smtClean="0"/>
              <a:t>Add Media </a:t>
            </a:r>
            <a:r>
              <a:rPr lang="en-US" sz="3200" dirty="0" smtClean="0"/>
              <a:t>button to add an image or other media to your post.</a:t>
            </a:r>
            <a:endParaRPr lang="en-US" sz="3200" dirty="0"/>
          </a:p>
        </p:txBody>
      </p:sp>
      <p:pic>
        <p:nvPicPr>
          <p:cNvPr id="4" name="Picture 3" descr="Screen Shot 2017-11-29 at 11.05.28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51692" y="3046169"/>
            <a:ext cx="5638800" cy="3436937"/>
          </a:xfrm>
          <a:prstGeom prst="roundRect">
            <a:avLst>
              <a:gd name="adj" fmla="val 6500"/>
            </a:avLst>
          </a:prstGeom>
        </p:spPr>
      </p:pic>
      <p:sp>
        <p:nvSpPr>
          <p:cNvPr id="5" name="Rectangle 4"/>
          <p:cNvSpPr/>
          <p:nvPr isPhoto="1"/>
        </p:nvSpPr>
        <p:spPr>
          <a:xfrm>
            <a:off x="6210300" y="3648686"/>
            <a:ext cx="5638800" cy="2048608"/>
          </a:xfrm>
          <a:prstGeom prst="rect">
            <a:avLst/>
          </a:prstGeom>
          <a:noFill/>
          <a:ln>
            <a:noFill/>
          </a:ln>
        </p:spPr>
        <p:txBody>
          <a:bodyPr anchor="ctr">
            <a:normAutofit/>
          </a:bodyPr>
          <a:lstStyle/>
          <a:p>
            <a:pPr algn="l"/>
            <a:r>
              <a:rPr lang="en-US" sz="3200" dirty="0" smtClean="0"/>
              <a:t>You can upload files from your computer or navigate to the media library to select media already uploaded to your site.</a:t>
            </a:r>
            <a:endParaRPr lang="en-US" sz="3200" dirty="0"/>
          </a:p>
        </p:txBody>
      </p:sp>
    </p:spTree>
    <p:extLst>
      <p:ext uri="{BB962C8B-B14F-4D97-AF65-F5344CB8AC3E}">
        <p14:creationId xmlns:p14="http://schemas.microsoft.com/office/powerpoint/2010/main" val="384772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41" y="651154"/>
            <a:ext cx="5468397" cy="4694567"/>
          </a:xfrm>
          <a:prstGeom prst="rect">
            <a:avLst/>
          </a:prstGeom>
        </p:spPr>
      </p:pic>
      <p:sp>
        <p:nvSpPr>
          <p:cNvPr id="3" name="Rectangle 2"/>
          <p:cNvSpPr/>
          <p:nvPr isPhoto="1"/>
        </p:nvSpPr>
        <p:spPr>
          <a:xfrm>
            <a:off x="6236677" y="422032"/>
            <a:ext cx="5638800" cy="6251330"/>
          </a:xfrm>
          <a:prstGeom prst="rect">
            <a:avLst/>
          </a:prstGeom>
          <a:noFill/>
          <a:ln>
            <a:noFill/>
          </a:ln>
        </p:spPr>
        <p:txBody>
          <a:bodyPr anchor="ctr">
            <a:normAutofit fontScale="77500" lnSpcReduction="20000"/>
          </a:bodyPr>
          <a:lstStyle/>
          <a:p>
            <a:r>
              <a:rPr lang="en-US" sz="3200" dirty="0" smtClean="0"/>
              <a:t>When uploading a new image to your site, it is important to include </a:t>
            </a:r>
            <a:r>
              <a:rPr lang="en-US" sz="3200" i="1" dirty="0" smtClean="0"/>
              <a:t>Alt Text </a:t>
            </a:r>
            <a:r>
              <a:rPr lang="en-US" sz="3200" dirty="0" smtClean="0"/>
              <a:t>at a minimum.  This is the text that will display if an image doesn’t load for any reason and is also what a screen reader will read aloud for a user with a visual impairment.  As a public institution, the law states </a:t>
            </a:r>
            <a:r>
              <a:rPr lang="en-US" sz="3500" i="1" dirty="0">
                <a:solidFill>
                  <a:srgbClr val="FF0000"/>
                </a:solidFill>
              </a:rPr>
              <a:t>A text equivalent for every non-text element shall be </a:t>
            </a:r>
            <a:r>
              <a:rPr lang="en-US" sz="3500" i="1" dirty="0" smtClean="0">
                <a:solidFill>
                  <a:srgbClr val="FF0000"/>
                </a:solidFill>
              </a:rPr>
              <a:t>provided.</a:t>
            </a:r>
          </a:p>
          <a:p>
            <a:endParaRPr lang="en-US" sz="3500" i="1" dirty="0" smtClean="0">
              <a:solidFill>
                <a:srgbClr val="FF0000"/>
              </a:solidFill>
            </a:endParaRPr>
          </a:p>
          <a:p>
            <a:endParaRPr lang="en-US" sz="3500" i="1" dirty="0"/>
          </a:p>
          <a:p>
            <a:r>
              <a:rPr lang="en-US" sz="3500" dirty="0" smtClean="0"/>
              <a:t>You can also use the </a:t>
            </a:r>
            <a:r>
              <a:rPr lang="en-US" sz="3500" i="1" dirty="0" smtClean="0"/>
              <a:t>Caption</a:t>
            </a:r>
            <a:r>
              <a:rPr lang="en-US" sz="3500" dirty="0" smtClean="0"/>
              <a:t> or </a:t>
            </a:r>
            <a:r>
              <a:rPr lang="en-US" sz="3500" i="1" dirty="0" smtClean="0"/>
              <a:t>Description</a:t>
            </a:r>
            <a:r>
              <a:rPr lang="en-US" sz="3500" dirty="0" smtClean="0"/>
              <a:t> fields to cite your image if necessary.  If you use the description field for this purpose, next to </a:t>
            </a:r>
            <a:r>
              <a:rPr lang="en-US" sz="3500" i="1" dirty="0" smtClean="0"/>
              <a:t>Link To</a:t>
            </a:r>
            <a:r>
              <a:rPr lang="en-US" sz="3500" dirty="0" smtClean="0"/>
              <a:t>, choose </a:t>
            </a:r>
            <a:r>
              <a:rPr lang="en-US" sz="3500" i="1" dirty="0" smtClean="0"/>
              <a:t>Attachment Page </a:t>
            </a:r>
            <a:r>
              <a:rPr lang="en-US" sz="3500" dirty="0" smtClean="0"/>
              <a:t>so that when a user clicks on the image, it displays the description/citation information.</a:t>
            </a:r>
            <a:endParaRPr lang="en-US" sz="5200" dirty="0"/>
          </a:p>
        </p:txBody>
      </p:sp>
      <p:pic>
        <p:nvPicPr>
          <p:cNvPr id="4" name="Picture 3"/>
          <p:cNvPicPr>
            <a:picLocks noChangeAspect="1"/>
          </p:cNvPicPr>
          <p:nvPr/>
        </p:nvPicPr>
        <p:blipFill>
          <a:blip r:embed="rId3"/>
          <a:stretch>
            <a:fillRect/>
          </a:stretch>
        </p:blipFill>
        <p:spPr>
          <a:xfrm>
            <a:off x="1392115" y="2804746"/>
            <a:ext cx="2258741" cy="3649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6236677" y="3416892"/>
            <a:ext cx="6096000" cy="261610"/>
          </a:xfrm>
          <a:prstGeom prst="rect">
            <a:avLst/>
          </a:prstGeom>
        </p:spPr>
        <p:txBody>
          <a:bodyPr>
            <a:spAutoFit/>
          </a:bodyPr>
          <a:lstStyle/>
          <a:p>
            <a:r>
              <a:rPr lang="en-US" sz="1100" dirty="0" smtClean="0">
                <a:hlinkClick r:id="rId4"/>
              </a:rPr>
              <a:t>http://warc.calpoly.edu/accessibility/508indepth/alternate.html</a:t>
            </a:r>
            <a:r>
              <a:rPr lang="en-US" sz="1100" dirty="0" smtClean="0"/>
              <a:t> </a:t>
            </a:r>
            <a:endParaRPr lang="en-US" sz="1100" dirty="0"/>
          </a:p>
        </p:txBody>
      </p:sp>
    </p:spTree>
    <p:extLst>
      <p:ext uri="{BB962C8B-B14F-4D97-AF65-F5344CB8AC3E}">
        <p14:creationId xmlns:p14="http://schemas.microsoft.com/office/powerpoint/2010/main" val="145588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06.05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25315" y="316157"/>
            <a:ext cx="5638800" cy="4238625"/>
          </a:xfrm>
          <a:prstGeom prst="roundRect">
            <a:avLst>
              <a:gd name="adj" fmla="val 6500"/>
            </a:avLst>
          </a:prstGeom>
        </p:spPr>
      </p:pic>
      <p:sp>
        <p:nvSpPr>
          <p:cNvPr id="3" name="Rectangle 2"/>
          <p:cNvSpPr/>
          <p:nvPr isPhoto="1"/>
        </p:nvSpPr>
        <p:spPr>
          <a:xfrm>
            <a:off x="6227884" y="70338"/>
            <a:ext cx="5638800" cy="3297116"/>
          </a:xfrm>
          <a:prstGeom prst="rect">
            <a:avLst/>
          </a:prstGeom>
          <a:noFill/>
          <a:ln>
            <a:noFill/>
          </a:ln>
        </p:spPr>
        <p:txBody>
          <a:bodyPr anchor="ctr">
            <a:normAutofit/>
          </a:bodyPr>
          <a:lstStyle/>
          <a:p>
            <a:pPr algn="l"/>
            <a:r>
              <a:rPr lang="en-US" sz="3200" dirty="0" smtClean="0"/>
              <a:t>Preview your post before publishing using the </a:t>
            </a:r>
            <a:r>
              <a:rPr lang="en-US" sz="3200" i="1" dirty="0" smtClean="0"/>
              <a:t>Preview</a:t>
            </a:r>
            <a:r>
              <a:rPr lang="en-US" sz="3200" dirty="0" smtClean="0"/>
              <a:t> button and select </a:t>
            </a:r>
            <a:r>
              <a:rPr lang="en-US" sz="3200" i="1" dirty="0" smtClean="0"/>
              <a:t>Publish</a:t>
            </a:r>
            <a:r>
              <a:rPr lang="en-US" sz="3200" dirty="0" smtClean="0"/>
              <a:t> when you are ready to publish your post to your blog.</a:t>
            </a:r>
            <a:endParaRPr lang="en-US" sz="3200" dirty="0"/>
          </a:p>
        </p:txBody>
      </p:sp>
      <p:pic>
        <p:nvPicPr>
          <p:cNvPr id="4" name="Picture 3" descr="Screen Shot 2017-11-29 at 11.06.45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277207" y="4940093"/>
            <a:ext cx="3686908" cy="1335882"/>
          </a:xfrm>
          <a:prstGeom prst="roundRect">
            <a:avLst>
              <a:gd name="adj" fmla="val 6500"/>
            </a:avLst>
          </a:prstGeom>
        </p:spPr>
      </p:pic>
      <p:sp>
        <p:nvSpPr>
          <p:cNvPr id="5" name="Rectangle 4"/>
          <p:cNvSpPr/>
          <p:nvPr/>
        </p:nvSpPr>
        <p:spPr>
          <a:xfrm>
            <a:off x="6227884" y="4875265"/>
            <a:ext cx="5409573" cy="1323439"/>
          </a:xfrm>
          <a:prstGeom prst="rect">
            <a:avLst/>
          </a:prstGeom>
        </p:spPr>
        <p:txBody>
          <a:bodyPr wrap="square">
            <a:spAutoFit/>
          </a:bodyPr>
          <a:lstStyle/>
          <a:p>
            <a:r>
              <a:rPr lang="en-US" sz="1600" dirty="0"/>
              <a:t>If you accidentally try to navigate away from a </a:t>
            </a:r>
            <a:r>
              <a:rPr lang="en-US" sz="1600" dirty="0" smtClean="0"/>
              <a:t>post </a:t>
            </a:r>
            <a:r>
              <a:rPr lang="en-US" sz="1600" dirty="0"/>
              <a:t>before </a:t>
            </a:r>
            <a:r>
              <a:rPr lang="en-US" sz="1600" dirty="0" smtClean="0"/>
              <a:t>clicking </a:t>
            </a:r>
            <a:r>
              <a:rPr lang="en-US" sz="1600" i="1" dirty="0" smtClean="0"/>
              <a:t>Publish or Update</a:t>
            </a:r>
            <a:r>
              <a:rPr lang="en-US" sz="1600" dirty="0" smtClean="0"/>
              <a:t>, </a:t>
            </a:r>
            <a:r>
              <a:rPr lang="en-US" sz="1600" dirty="0"/>
              <a:t>this message will appear to confirm your intent to navigate away without saving the changes</a:t>
            </a:r>
            <a:r>
              <a:rPr lang="en-US" sz="1600" dirty="0" smtClean="0"/>
              <a:t>.  Be sure to click </a:t>
            </a:r>
            <a:r>
              <a:rPr lang="en-US" sz="1600" i="1" dirty="0" smtClean="0"/>
              <a:t>Stay</a:t>
            </a:r>
            <a:r>
              <a:rPr lang="en-US" sz="1600" dirty="0" smtClean="0"/>
              <a:t> and click </a:t>
            </a:r>
            <a:r>
              <a:rPr lang="en-US" sz="1600" i="1" dirty="0" smtClean="0"/>
              <a:t>Publish or Update</a:t>
            </a:r>
            <a:r>
              <a:rPr lang="en-US" sz="1600" dirty="0" smtClean="0"/>
              <a:t> before navigating away.</a:t>
            </a:r>
            <a:endParaRPr lang="en-US" sz="1600" dirty="0"/>
          </a:p>
        </p:txBody>
      </p:sp>
    </p:spTree>
    <p:extLst>
      <p:ext uri="{BB962C8B-B14F-4D97-AF65-F5344CB8AC3E}">
        <p14:creationId xmlns:p14="http://schemas.microsoft.com/office/powerpoint/2010/main" val="279622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4.10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0850" y="457200"/>
            <a:ext cx="5422900" cy="594360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LCPS uses your LCPS Google credentials to authenticate you as a user of CampusPress.  Only LCPS staff and students can access the site to create blogs.</a:t>
            </a:r>
          </a:p>
          <a:p>
            <a:pPr algn="l"/>
            <a:endParaRPr lang="en-US" sz="3200" dirty="0"/>
          </a:p>
          <a:p>
            <a:pPr algn="l"/>
            <a:r>
              <a:rPr lang="en-US" sz="3200" dirty="0" smtClean="0"/>
              <a:t>If you are a staff member, click on the lcps.org domain login.</a:t>
            </a:r>
          </a:p>
          <a:p>
            <a:pPr algn="l"/>
            <a:endParaRPr lang="en-US" sz="3200" dirty="0"/>
          </a:p>
          <a:p>
            <a:pPr algn="l"/>
            <a:r>
              <a:rPr lang="en-US" sz="3200" dirty="0" smtClean="0"/>
              <a:t>If you are a student, click on the locker.lcps.org login.</a:t>
            </a:r>
          </a:p>
        </p:txBody>
      </p:sp>
    </p:spTree>
    <p:extLst>
      <p:ext uri="{BB962C8B-B14F-4D97-AF65-F5344CB8AC3E}">
        <p14:creationId xmlns:p14="http://schemas.microsoft.com/office/powerpoint/2010/main" val="3538609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isPhoto="1"/>
        </p:nvSpPr>
        <p:spPr>
          <a:xfrm>
            <a:off x="6219092" y="342900"/>
            <a:ext cx="5638800" cy="1767254"/>
          </a:xfrm>
          <a:prstGeom prst="rect">
            <a:avLst/>
          </a:prstGeom>
          <a:noFill/>
          <a:ln>
            <a:noFill/>
          </a:ln>
        </p:spPr>
        <p:txBody>
          <a:bodyPr anchor="ctr">
            <a:normAutofit/>
          </a:bodyPr>
          <a:lstStyle/>
          <a:p>
            <a:pPr algn="l"/>
            <a:r>
              <a:rPr lang="en-US" sz="3200" dirty="0" smtClean="0"/>
              <a:t>Remember that generic, auto-created Post reply on your first post?  Let’s address that now.</a:t>
            </a:r>
            <a:endParaRPr lang="en-US" sz="3200" dirty="0"/>
          </a:p>
        </p:txBody>
      </p:sp>
      <p:pic>
        <p:nvPicPr>
          <p:cNvPr id="4" name="Picture 3" descr="Screen Shot 2017-11-29 at 10.46.57 AM"/>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2786" t="41781" r="13618" b="12429"/>
          <a:stretch/>
        </p:blipFill>
        <p:spPr>
          <a:xfrm>
            <a:off x="474700" y="457200"/>
            <a:ext cx="5301846" cy="2358873"/>
          </a:xfrm>
          <a:prstGeom prst="roundRect">
            <a:avLst>
              <a:gd name="adj" fmla="val 6500"/>
            </a:avLst>
          </a:prstGeom>
        </p:spPr>
      </p:pic>
      <p:sp>
        <p:nvSpPr>
          <p:cNvPr id="5" name="Rectangle 4"/>
          <p:cNvSpPr/>
          <p:nvPr isPhoto="1"/>
        </p:nvSpPr>
        <p:spPr>
          <a:xfrm>
            <a:off x="6219092" y="2640622"/>
            <a:ext cx="5638800" cy="3742593"/>
          </a:xfrm>
          <a:prstGeom prst="rect">
            <a:avLst/>
          </a:prstGeom>
          <a:noFill/>
          <a:ln>
            <a:noFill/>
          </a:ln>
        </p:spPr>
        <p:txBody>
          <a:bodyPr anchor="ctr">
            <a:normAutofit/>
          </a:bodyPr>
          <a:lstStyle/>
          <a:p>
            <a:pPr algn="l"/>
            <a:r>
              <a:rPr lang="en-US" sz="3200" dirty="0" smtClean="0"/>
              <a:t>Select </a:t>
            </a:r>
            <a:r>
              <a:rPr lang="en-US" sz="3200" i="1" dirty="0" smtClean="0"/>
              <a:t>Comments</a:t>
            </a:r>
            <a:r>
              <a:rPr lang="en-US" sz="3200" dirty="0" smtClean="0"/>
              <a:t> in the Dashboard to manage comments just as you’ve managed pages and posts.</a:t>
            </a:r>
          </a:p>
          <a:p>
            <a:pPr algn="l"/>
            <a:endParaRPr lang="en-US" sz="3200" dirty="0"/>
          </a:p>
          <a:p>
            <a:pPr algn="l"/>
            <a:r>
              <a:rPr lang="en-US" sz="3200" dirty="0" smtClean="0"/>
              <a:t>Here you can delete or edit the auto-created reply.</a:t>
            </a:r>
            <a:endParaRPr lang="en-US" sz="3200" dirty="0"/>
          </a:p>
        </p:txBody>
      </p:sp>
      <p:pic>
        <p:nvPicPr>
          <p:cNvPr id="7" name="Picture 6" descr="Screen Shot 2017-11-29 at 11.08.03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683425" y="3077307"/>
            <a:ext cx="4093121" cy="3112477"/>
          </a:xfrm>
          <a:prstGeom prst="roundRect">
            <a:avLst>
              <a:gd name="adj" fmla="val 6500"/>
            </a:avLst>
          </a:prstGeom>
        </p:spPr>
      </p:pic>
    </p:spTree>
    <p:extLst>
      <p:ext uri="{BB962C8B-B14F-4D97-AF65-F5344CB8AC3E}">
        <p14:creationId xmlns:p14="http://schemas.microsoft.com/office/powerpoint/2010/main" val="3782980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1.43.32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1228725"/>
            <a:ext cx="5638800" cy="44005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lnSpcReduction="10000"/>
          </a:bodyPr>
          <a:lstStyle/>
          <a:p>
            <a:pPr algn="l"/>
            <a:r>
              <a:rPr lang="en-US" sz="3200" dirty="0" smtClean="0"/>
              <a:t>You can define and control </a:t>
            </a:r>
            <a:r>
              <a:rPr lang="en-US" sz="3200" i="1" dirty="0" smtClean="0"/>
              <a:t>Menus</a:t>
            </a:r>
            <a:r>
              <a:rPr lang="en-US" sz="3200" dirty="0" smtClean="0"/>
              <a:t> within the </a:t>
            </a:r>
            <a:r>
              <a:rPr lang="en-US" sz="3200" i="1" dirty="0" smtClean="0"/>
              <a:t>Appearance</a:t>
            </a:r>
            <a:r>
              <a:rPr lang="en-US" sz="3200" dirty="0" smtClean="0"/>
              <a:t> menu on your </a:t>
            </a:r>
            <a:r>
              <a:rPr lang="en-US" sz="3200" i="1" dirty="0" smtClean="0"/>
              <a:t>Dashboard</a:t>
            </a:r>
            <a:r>
              <a:rPr lang="en-US" sz="3200" dirty="0" smtClean="0"/>
              <a:t>.</a:t>
            </a:r>
          </a:p>
          <a:p>
            <a:pPr algn="l"/>
            <a:endParaRPr lang="en-US" sz="3200" dirty="0"/>
          </a:p>
          <a:p>
            <a:pPr algn="l"/>
            <a:r>
              <a:rPr lang="en-US" sz="3200" dirty="0" smtClean="0"/>
              <a:t>You can establish pages, posts, links, or categories as menu items, arrange the order of menu items, and define submenus.</a:t>
            </a:r>
          </a:p>
          <a:p>
            <a:pPr algn="l"/>
            <a:endParaRPr lang="en-US" sz="3200" dirty="0"/>
          </a:p>
          <a:p>
            <a:pPr algn="l"/>
            <a:r>
              <a:rPr lang="en-US" sz="3200" dirty="0" smtClean="0"/>
              <a:t>If your design template allows, you can also create additional menus altogether.</a:t>
            </a:r>
            <a:endParaRPr lang="en-US" sz="3200" dirty="0"/>
          </a:p>
          <a:p>
            <a:pPr algn="l"/>
            <a:endParaRPr lang="en-US" sz="3200" dirty="0"/>
          </a:p>
        </p:txBody>
      </p:sp>
    </p:spTree>
    <p:extLst>
      <p:ext uri="{BB962C8B-B14F-4D97-AF65-F5344CB8AC3E}">
        <p14:creationId xmlns:p14="http://schemas.microsoft.com/office/powerpoint/2010/main" val="420282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4.39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1527175"/>
            <a:ext cx="5638800" cy="3802063"/>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Your username will appear in the top right corner when you are logged in.</a:t>
            </a:r>
            <a:endParaRPr lang="en-US" sz="3200" dirty="0"/>
          </a:p>
        </p:txBody>
      </p:sp>
    </p:spTree>
    <p:extLst>
      <p:ext uri="{BB962C8B-B14F-4D97-AF65-F5344CB8AC3E}">
        <p14:creationId xmlns:p14="http://schemas.microsoft.com/office/powerpoint/2010/main" val="296520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4.51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2900" y="1828800"/>
            <a:ext cx="5638800" cy="3198813"/>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If you do not yet own a blog site, you will see </a:t>
            </a:r>
            <a:r>
              <a:rPr lang="en-US" sz="3200" i="1" dirty="0" smtClean="0"/>
              <a:t>Create Site </a:t>
            </a:r>
            <a:r>
              <a:rPr lang="en-US" sz="3200" dirty="0" smtClean="0"/>
              <a:t>in the top left corner.  Click here to begin.</a:t>
            </a:r>
            <a:endParaRPr lang="en-US" sz="3200" dirty="0"/>
          </a:p>
        </p:txBody>
      </p:sp>
    </p:spTree>
    <p:extLst>
      <p:ext uri="{BB962C8B-B14F-4D97-AF65-F5344CB8AC3E}">
        <p14:creationId xmlns:p14="http://schemas.microsoft.com/office/powerpoint/2010/main" val="314050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5.04 AM"/>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42900" y="1412875"/>
            <a:ext cx="5638800" cy="4032250"/>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You’ll notice that the welcome post has changed to </a:t>
            </a:r>
            <a:r>
              <a:rPr lang="en-US" sz="3200" i="1" dirty="0" smtClean="0"/>
              <a:t>Get another Loudoun County Public Schools Blogs Sites site in seconds</a:t>
            </a:r>
            <a:r>
              <a:rPr lang="en-US" sz="3200" dirty="0" smtClean="0"/>
              <a:t>.  Scroll down to begin creating your site.</a:t>
            </a:r>
            <a:endParaRPr lang="en-US" sz="3200" dirty="0"/>
          </a:p>
        </p:txBody>
      </p:sp>
    </p:spTree>
    <p:extLst>
      <p:ext uri="{BB962C8B-B14F-4D97-AF65-F5344CB8AC3E}">
        <p14:creationId xmlns:p14="http://schemas.microsoft.com/office/powerpoint/2010/main" val="368955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5.28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1693" y="562707"/>
            <a:ext cx="5638800" cy="2719387"/>
          </a:xfrm>
          <a:prstGeom prst="roundRect">
            <a:avLst>
              <a:gd name="adj" fmla="val 6500"/>
            </a:avLst>
          </a:prstGeom>
        </p:spPr>
      </p:pic>
      <p:sp>
        <p:nvSpPr>
          <p:cNvPr id="3" name="Rectangle 2"/>
          <p:cNvSpPr/>
          <p:nvPr isPhoto="1"/>
        </p:nvSpPr>
        <p:spPr>
          <a:xfrm>
            <a:off x="6210300" y="457200"/>
            <a:ext cx="5638800" cy="5943600"/>
          </a:xfrm>
          <a:prstGeom prst="rect">
            <a:avLst/>
          </a:prstGeom>
          <a:noFill/>
          <a:ln>
            <a:noFill/>
          </a:ln>
        </p:spPr>
        <p:txBody>
          <a:bodyPr anchor="ctr">
            <a:normAutofit/>
          </a:bodyPr>
          <a:lstStyle/>
          <a:p>
            <a:pPr algn="l"/>
            <a:r>
              <a:rPr lang="en-US" sz="3200" dirty="0" smtClean="0"/>
              <a:t>Enter your desired site name and title.</a:t>
            </a:r>
          </a:p>
          <a:p>
            <a:pPr algn="l"/>
            <a:endParaRPr lang="en-US" sz="3200" dirty="0"/>
          </a:p>
          <a:p>
            <a:pPr algn="l"/>
            <a:r>
              <a:rPr lang="en-US" sz="3200" dirty="0" smtClean="0"/>
              <a:t>The site </a:t>
            </a:r>
            <a:r>
              <a:rPr lang="en-US" sz="3200" i="1" dirty="0" smtClean="0"/>
              <a:t>name</a:t>
            </a:r>
            <a:r>
              <a:rPr lang="en-US" sz="3200" dirty="0" smtClean="0"/>
              <a:t> will become your site’s permanent URL so it is important to choose this wisely.</a:t>
            </a:r>
          </a:p>
          <a:p>
            <a:pPr algn="l"/>
            <a:r>
              <a:rPr lang="en-US" sz="3200" dirty="0" smtClean="0"/>
              <a:t>Site names must not contain any spaces or special characters.</a:t>
            </a:r>
          </a:p>
          <a:p>
            <a:pPr algn="l"/>
            <a:endParaRPr lang="en-US" sz="3200" dirty="0"/>
          </a:p>
          <a:p>
            <a:pPr algn="l"/>
            <a:r>
              <a:rPr lang="en-US" sz="3200" dirty="0" smtClean="0"/>
              <a:t>The site </a:t>
            </a:r>
            <a:r>
              <a:rPr lang="en-US" sz="3200" i="1" dirty="0" smtClean="0"/>
              <a:t>title</a:t>
            </a:r>
            <a:r>
              <a:rPr lang="en-US" sz="3200" dirty="0" smtClean="0"/>
              <a:t> will appear on your entry page.  It can contain spaces and capitalization.</a:t>
            </a:r>
            <a:endParaRPr lang="en-US" sz="3200" dirty="0"/>
          </a:p>
        </p:txBody>
      </p:sp>
      <p:pic>
        <p:nvPicPr>
          <p:cNvPr id="4" name="Picture 3" descr="Screen Shot 2017-11-29 at 10.36.04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51693" y="3700219"/>
            <a:ext cx="5638800" cy="2586037"/>
          </a:xfrm>
          <a:prstGeom prst="roundRect">
            <a:avLst>
              <a:gd name="adj" fmla="val 6500"/>
            </a:avLst>
          </a:prstGeom>
        </p:spPr>
      </p:pic>
      <p:pic>
        <p:nvPicPr>
          <p:cNvPr id="5" name="Picture 4" descr="Screen Shot 2017-11-29 at 10.40.23 AM"/>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465991" y="4701664"/>
            <a:ext cx="5389685" cy="1151206"/>
          </a:xfrm>
          <a:prstGeom prst="roundRect">
            <a:avLst>
              <a:gd name="adj" fmla="val 6500"/>
            </a:avLst>
          </a:prstGeom>
        </p:spPr>
      </p:pic>
    </p:spTree>
    <p:extLst>
      <p:ext uri="{BB962C8B-B14F-4D97-AF65-F5344CB8AC3E}">
        <p14:creationId xmlns:p14="http://schemas.microsoft.com/office/powerpoint/2010/main" val="112637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9 at 10.38.08 A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60485" y="272561"/>
            <a:ext cx="5638800" cy="3960813"/>
          </a:xfrm>
          <a:prstGeom prst="roundRect">
            <a:avLst>
              <a:gd name="adj" fmla="val 6500"/>
            </a:avLst>
          </a:prstGeom>
        </p:spPr>
      </p:pic>
      <p:sp>
        <p:nvSpPr>
          <p:cNvPr id="3" name="Rectangle 2"/>
          <p:cNvSpPr/>
          <p:nvPr isPhoto="1"/>
        </p:nvSpPr>
        <p:spPr>
          <a:xfrm>
            <a:off x="6210300" y="457200"/>
            <a:ext cx="5638800" cy="2769577"/>
          </a:xfrm>
          <a:prstGeom prst="rect">
            <a:avLst/>
          </a:prstGeom>
          <a:noFill/>
          <a:ln>
            <a:noFill/>
          </a:ln>
        </p:spPr>
        <p:txBody>
          <a:bodyPr anchor="ctr">
            <a:normAutofit fontScale="92500" lnSpcReduction="20000"/>
          </a:bodyPr>
          <a:lstStyle/>
          <a:p>
            <a:pPr algn="l"/>
            <a:r>
              <a:rPr lang="en-US" sz="3200" dirty="0" smtClean="0"/>
              <a:t>Choose the desired level of privacy for your blog.  While you are creating your blog, you may wish to have it only available to you and site administrators.  Just be sure to change this when you are ready to go live.</a:t>
            </a:r>
            <a:endParaRPr lang="en-US" sz="3200" dirty="0"/>
          </a:p>
        </p:txBody>
      </p:sp>
      <p:pic>
        <p:nvPicPr>
          <p:cNvPr id="4" name="Picture 3" descr="Screen Shot 2017-11-29 at 10.37.51 A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60485" y="4482246"/>
            <a:ext cx="5638800" cy="1990725"/>
          </a:xfrm>
          <a:prstGeom prst="roundRect">
            <a:avLst>
              <a:gd name="adj" fmla="val 6500"/>
            </a:avLst>
          </a:prstGeom>
        </p:spPr>
      </p:pic>
      <p:sp>
        <p:nvSpPr>
          <p:cNvPr id="5" name="Rectangle 4"/>
          <p:cNvSpPr/>
          <p:nvPr isPhoto="1"/>
        </p:nvSpPr>
        <p:spPr>
          <a:xfrm>
            <a:off x="6210300" y="3701562"/>
            <a:ext cx="5638800" cy="2699237"/>
          </a:xfrm>
          <a:prstGeom prst="rect">
            <a:avLst/>
          </a:prstGeom>
          <a:noFill/>
          <a:ln>
            <a:noFill/>
          </a:ln>
        </p:spPr>
        <p:txBody>
          <a:bodyPr anchor="ctr">
            <a:normAutofit fontScale="92500" lnSpcReduction="20000"/>
          </a:bodyPr>
          <a:lstStyle/>
          <a:p>
            <a:pPr algn="l"/>
            <a:r>
              <a:rPr lang="en-US" sz="3200" dirty="0" smtClean="0"/>
              <a:t>You’ll be asked to read and agree to the terms of service.  Read this carefully and understand it.  It addresses expectations for how you’ll behave on the site and confirms that the site is to be used for educational purposes only.</a:t>
            </a:r>
            <a:endParaRPr lang="en-US" sz="3200" dirty="0"/>
          </a:p>
        </p:txBody>
      </p:sp>
    </p:spTree>
    <p:extLst>
      <p:ext uri="{BB962C8B-B14F-4D97-AF65-F5344CB8AC3E}">
        <p14:creationId xmlns:p14="http://schemas.microsoft.com/office/powerpoint/2010/main" val="121329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1766</Words>
  <Application>Microsoft Office PowerPoint</Application>
  <PresentationFormat>Widescreen</PresentationFormat>
  <Paragraphs>114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Creating Your First Blog using CampusPress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First Blog using CampusPress</dc:title>
  <dc:creator>David Holt</dc:creator>
  <cp:lastModifiedBy>David Holt</cp:lastModifiedBy>
  <cp:revision>6</cp:revision>
  <dcterms:created xsi:type="dcterms:W3CDTF">2017-11-29T19:42:12Z</dcterms:created>
  <dcterms:modified xsi:type="dcterms:W3CDTF">2017-11-29T22:37:11Z</dcterms:modified>
</cp:coreProperties>
</file>